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9" r:id="rId2"/>
    <p:sldId id="257" r:id="rId3"/>
    <p:sldId id="261" r:id="rId4"/>
    <p:sldId id="328" r:id="rId5"/>
    <p:sldId id="343" r:id="rId6"/>
    <p:sldId id="325" r:id="rId7"/>
    <p:sldId id="344" r:id="rId8"/>
    <p:sldId id="345" r:id="rId9"/>
    <p:sldId id="346" r:id="rId10"/>
    <p:sldId id="348" r:id="rId11"/>
    <p:sldId id="349" r:id="rId12"/>
    <p:sldId id="333" r:id="rId13"/>
    <p:sldId id="335" r:id="rId14"/>
    <p:sldId id="353" r:id="rId15"/>
    <p:sldId id="337" r:id="rId16"/>
    <p:sldId id="338" r:id="rId17"/>
    <p:sldId id="341" r:id="rId18"/>
    <p:sldId id="35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42B153-5AA8-0628-8EBE-0B567456430F}" name="Catalina von Hildebrand" initials="CvH" userId="S::catalina.vonhildebrand@oxfamnovib.nl::25a0a085-ca54-406d-933f-a71349d43455" providerId="AD"/>
  <p188:author id="{E474B4FB-F032-5EBD-7720-AB931444A256}" name="Connie Formson" initials="CF" userId="S::Connie.Formson@oxfamnovib.nl::c59a7fa0-74b5-4888-824e-a0f0520475d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135D"/>
    <a:srgbClr val="0C884A"/>
    <a:srgbClr val="A51948"/>
    <a:srgbClr val="E70052"/>
    <a:srgbClr val="56412C"/>
    <a:srgbClr val="009A46"/>
    <a:srgbClr val="315BA9"/>
    <a:srgbClr val="ADCD39"/>
    <a:srgbClr val="CF8040"/>
    <a:srgbClr val="B02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6B4633-1526-49B3-A824-C3E7A058DAD3}" v="3" dt="2022-05-31T06:35:24.958"/>
    <p1510:client id="{F1DEE378-A417-4FF8-BE45-9E49D0FF9B5E}" v="130" dt="2022-04-21T14:03:54.412"/>
  </p1510:revLst>
</p1510:revInfo>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57" autoAdjust="0"/>
    <p:restoredTop sz="94660"/>
  </p:normalViewPr>
  <p:slideViewPr>
    <p:cSldViewPr snapToGrid="0">
      <p:cViewPr varScale="1">
        <p:scale>
          <a:sx n="63" d="100"/>
          <a:sy n="63" d="100"/>
        </p:scale>
        <p:origin x="760" y="64"/>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ECC114-ED1E-4A0F-8F5C-7E0B80C8D2DF}" type="datetimeFigureOut">
              <a:rPr lang="en-US" smtClean="0"/>
              <a:t>31-May-22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7697A6-4F02-429F-AEB0-4745BE92A662}" type="slidenum">
              <a:rPr lang="en-US" smtClean="0"/>
              <a:t>‹#›</a:t>
            </a:fld>
            <a:endParaRPr lang="en-US"/>
          </a:p>
        </p:txBody>
      </p:sp>
    </p:spTree>
    <p:extLst>
      <p:ext uri="{BB962C8B-B14F-4D97-AF65-F5344CB8AC3E}">
        <p14:creationId xmlns:p14="http://schemas.microsoft.com/office/powerpoint/2010/main" val="2879204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26CE9-2A36-489B-81C8-B8CBD5EAEC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B724F6-2BF0-4CC6-86D3-0E5EAB3965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3E2FF1-C378-4625-85F9-D92C0F4244E8}"/>
              </a:ext>
            </a:extLst>
          </p:cNvPr>
          <p:cNvSpPr>
            <a:spLocks noGrp="1"/>
          </p:cNvSpPr>
          <p:nvPr>
            <p:ph type="dt" sz="half" idx="10"/>
          </p:nvPr>
        </p:nvSpPr>
        <p:spPr/>
        <p:txBody>
          <a:bodyPr/>
          <a:lstStyle/>
          <a:p>
            <a:fld id="{22A28DEC-1994-4532-BEC0-F1DC402EDB1D}" type="datetimeFigureOut">
              <a:rPr lang="en-US" smtClean="0"/>
              <a:t>31-May-22</a:t>
            </a:fld>
            <a:endParaRPr lang="en-US"/>
          </a:p>
        </p:txBody>
      </p:sp>
      <p:sp>
        <p:nvSpPr>
          <p:cNvPr id="5" name="Footer Placeholder 4">
            <a:extLst>
              <a:ext uri="{FF2B5EF4-FFF2-40B4-BE49-F238E27FC236}">
                <a16:creationId xmlns:a16="http://schemas.microsoft.com/office/drawing/2014/main" id="{558F36E3-E151-42B5-A2AA-78D4212F5C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8B9F8D-F139-4BD6-B8A7-742B3B2C46B3}"/>
              </a:ext>
            </a:extLst>
          </p:cNvPr>
          <p:cNvSpPr>
            <a:spLocks noGrp="1"/>
          </p:cNvSpPr>
          <p:nvPr>
            <p:ph type="sldNum" sz="quarter" idx="12"/>
          </p:nvPr>
        </p:nvSpPr>
        <p:spPr/>
        <p:txBody>
          <a:bodyPr/>
          <a:lstStyle/>
          <a:p>
            <a:fld id="{46E09986-A016-4C87-A1FF-DD8066A04ED2}" type="slidenum">
              <a:rPr lang="en-US" smtClean="0"/>
              <a:t>‹#›</a:t>
            </a:fld>
            <a:endParaRPr lang="en-US"/>
          </a:p>
        </p:txBody>
      </p:sp>
    </p:spTree>
    <p:extLst>
      <p:ext uri="{BB962C8B-B14F-4D97-AF65-F5344CB8AC3E}">
        <p14:creationId xmlns:p14="http://schemas.microsoft.com/office/powerpoint/2010/main" val="24395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E16E5-FF03-41D5-80B7-D5CB74955E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DD9DA8-AB4E-448A-91F0-C182A1FC99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10AA54-E9BA-43DC-9236-122017D3C260}"/>
              </a:ext>
            </a:extLst>
          </p:cNvPr>
          <p:cNvSpPr>
            <a:spLocks noGrp="1"/>
          </p:cNvSpPr>
          <p:nvPr>
            <p:ph type="dt" sz="half" idx="10"/>
          </p:nvPr>
        </p:nvSpPr>
        <p:spPr/>
        <p:txBody>
          <a:bodyPr/>
          <a:lstStyle/>
          <a:p>
            <a:fld id="{22A28DEC-1994-4532-BEC0-F1DC402EDB1D}" type="datetimeFigureOut">
              <a:rPr lang="en-US" smtClean="0"/>
              <a:t>31-May-22</a:t>
            </a:fld>
            <a:endParaRPr lang="en-US"/>
          </a:p>
        </p:txBody>
      </p:sp>
      <p:sp>
        <p:nvSpPr>
          <p:cNvPr id="5" name="Footer Placeholder 4">
            <a:extLst>
              <a:ext uri="{FF2B5EF4-FFF2-40B4-BE49-F238E27FC236}">
                <a16:creationId xmlns:a16="http://schemas.microsoft.com/office/drawing/2014/main" id="{EE1BE9EE-67F5-499F-9AFD-2E9D5FC851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59DF9A-7A8C-4932-8B4F-8F800A34FE5C}"/>
              </a:ext>
            </a:extLst>
          </p:cNvPr>
          <p:cNvSpPr>
            <a:spLocks noGrp="1"/>
          </p:cNvSpPr>
          <p:nvPr>
            <p:ph type="sldNum" sz="quarter" idx="12"/>
          </p:nvPr>
        </p:nvSpPr>
        <p:spPr/>
        <p:txBody>
          <a:bodyPr/>
          <a:lstStyle/>
          <a:p>
            <a:fld id="{46E09986-A016-4C87-A1FF-DD8066A04ED2}" type="slidenum">
              <a:rPr lang="en-US" smtClean="0"/>
              <a:t>‹#›</a:t>
            </a:fld>
            <a:endParaRPr lang="en-US"/>
          </a:p>
        </p:txBody>
      </p:sp>
    </p:spTree>
    <p:extLst>
      <p:ext uri="{BB962C8B-B14F-4D97-AF65-F5344CB8AC3E}">
        <p14:creationId xmlns:p14="http://schemas.microsoft.com/office/powerpoint/2010/main" val="3248731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0BAF3F-0CC2-4C65-AEB8-6AFEC09094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0728AE9-C6CE-452F-87D7-98D1C33C77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BA597-49A9-4B18-9FCB-58C028960918}"/>
              </a:ext>
            </a:extLst>
          </p:cNvPr>
          <p:cNvSpPr>
            <a:spLocks noGrp="1"/>
          </p:cNvSpPr>
          <p:nvPr>
            <p:ph type="dt" sz="half" idx="10"/>
          </p:nvPr>
        </p:nvSpPr>
        <p:spPr/>
        <p:txBody>
          <a:bodyPr/>
          <a:lstStyle/>
          <a:p>
            <a:fld id="{22A28DEC-1994-4532-BEC0-F1DC402EDB1D}" type="datetimeFigureOut">
              <a:rPr lang="en-US" smtClean="0"/>
              <a:t>31-May-22</a:t>
            </a:fld>
            <a:endParaRPr lang="en-US"/>
          </a:p>
        </p:txBody>
      </p:sp>
      <p:sp>
        <p:nvSpPr>
          <p:cNvPr id="5" name="Footer Placeholder 4">
            <a:extLst>
              <a:ext uri="{FF2B5EF4-FFF2-40B4-BE49-F238E27FC236}">
                <a16:creationId xmlns:a16="http://schemas.microsoft.com/office/drawing/2014/main" id="{AE787035-F139-4793-BF9F-0B6E276AF9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785A0B-3C9F-479A-9BC7-5A9AA6428EFD}"/>
              </a:ext>
            </a:extLst>
          </p:cNvPr>
          <p:cNvSpPr>
            <a:spLocks noGrp="1"/>
          </p:cNvSpPr>
          <p:nvPr>
            <p:ph type="sldNum" sz="quarter" idx="12"/>
          </p:nvPr>
        </p:nvSpPr>
        <p:spPr/>
        <p:txBody>
          <a:bodyPr/>
          <a:lstStyle/>
          <a:p>
            <a:fld id="{46E09986-A016-4C87-A1FF-DD8066A04ED2}" type="slidenum">
              <a:rPr lang="en-US" smtClean="0"/>
              <a:t>‹#›</a:t>
            </a:fld>
            <a:endParaRPr lang="en-US"/>
          </a:p>
        </p:txBody>
      </p:sp>
    </p:spTree>
    <p:extLst>
      <p:ext uri="{BB962C8B-B14F-4D97-AF65-F5344CB8AC3E}">
        <p14:creationId xmlns:p14="http://schemas.microsoft.com/office/powerpoint/2010/main" val="2882613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C2659-F346-4D0C-B151-8F4025256F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10DC77-9035-408D-A920-0D6AA0A012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3A2E59-EF77-4C6C-BFDB-180AADFF1424}"/>
              </a:ext>
            </a:extLst>
          </p:cNvPr>
          <p:cNvSpPr>
            <a:spLocks noGrp="1"/>
          </p:cNvSpPr>
          <p:nvPr>
            <p:ph type="dt" sz="half" idx="10"/>
          </p:nvPr>
        </p:nvSpPr>
        <p:spPr/>
        <p:txBody>
          <a:bodyPr/>
          <a:lstStyle/>
          <a:p>
            <a:fld id="{22A28DEC-1994-4532-BEC0-F1DC402EDB1D}" type="datetimeFigureOut">
              <a:rPr lang="en-US" smtClean="0"/>
              <a:t>31-May-22</a:t>
            </a:fld>
            <a:endParaRPr lang="en-US"/>
          </a:p>
        </p:txBody>
      </p:sp>
      <p:sp>
        <p:nvSpPr>
          <p:cNvPr id="5" name="Footer Placeholder 4">
            <a:extLst>
              <a:ext uri="{FF2B5EF4-FFF2-40B4-BE49-F238E27FC236}">
                <a16:creationId xmlns:a16="http://schemas.microsoft.com/office/drawing/2014/main" id="{A83446E2-CF54-4198-8BF1-8F6DB31C50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2B289-7E5E-467A-8EFE-3991D370E67A}"/>
              </a:ext>
            </a:extLst>
          </p:cNvPr>
          <p:cNvSpPr>
            <a:spLocks noGrp="1"/>
          </p:cNvSpPr>
          <p:nvPr>
            <p:ph type="sldNum" sz="quarter" idx="12"/>
          </p:nvPr>
        </p:nvSpPr>
        <p:spPr/>
        <p:txBody>
          <a:bodyPr/>
          <a:lstStyle/>
          <a:p>
            <a:fld id="{46E09986-A016-4C87-A1FF-DD8066A04ED2}" type="slidenum">
              <a:rPr lang="en-US" smtClean="0"/>
              <a:t>‹#›</a:t>
            </a:fld>
            <a:endParaRPr lang="en-US"/>
          </a:p>
        </p:txBody>
      </p:sp>
    </p:spTree>
    <p:extLst>
      <p:ext uri="{BB962C8B-B14F-4D97-AF65-F5344CB8AC3E}">
        <p14:creationId xmlns:p14="http://schemas.microsoft.com/office/powerpoint/2010/main" val="3172549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26731-6CB8-49CA-A200-9E0AE5FBE8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F8833-1F9F-4675-8ABF-58DDFFE3D1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DA4414-7620-457C-8C82-E52324C97742}"/>
              </a:ext>
            </a:extLst>
          </p:cNvPr>
          <p:cNvSpPr>
            <a:spLocks noGrp="1"/>
          </p:cNvSpPr>
          <p:nvPr>
            <p:ph type="dt" sz="half" idx="10"/>
          </p:nvPr>
        </p:nvSpPr>
        <p:spPr/>
        <p:txBody>
          <a:bodyPr/>
          <a:lstStyle/>
          <a:p>
            <a:fld id="{22A28DEC-1994-4532-BEC0-F1DC402EDB1D}" type="datetimeFigureOut">
              <a:rPr lang="en-US" smtClean="0"/>
              <a:t>31-May-22</a:t>
            </a:fld>
            <a:endParaRPr lang="en-US"/>
          </a:p>
        </p:txBody>
      </p:sp>
      <p:sp>
        <p:nvSpPr>
          <p:cNvPr id="5" name="Footer Placeholder 4">
            <a:extLst>
              <a:ext uri="{FF2B5EF4-FFF2-40B4-BE49-F238E27FC236}">
                <a16:creationId xmlns:a16="http://schemas.microsoft.com/office/drawing/2014/main" id="{3B575E99-1966-4AD0-B889-785BDF663C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0DEC1F-434F-462F-BD1A-2F651F138C48}"/>
              </a:ext>
            </a:extLst>
          </p:cNvPr>
          <p:cNvSpPr>
            <a:spLocks noGrp="1"/>
          </p:cNvSpPr>
          <p:nvPr>
            <p:ph type="sldNum" sz="quarter" idx="12"/>
          </p:nvPr>
        </p:nvSpPr>
        <p:spPr/>
        <p:txBody>
          <a:bodyPr/>
          <a:lstStyle/>
          <a:p>
            <a:fld id="{46E09986-A016-4C87-A1FF-DD8066A04ED2}" type="slidenum">
              <a:rPr lang="en-US" smtClean="0"/>
              <a:t>‹#›</a:t>
            </a:fld>
            <a:endParaRPr lang="en-US"/>
          </a:p>
        </p:txBody>
      </p:sp>
    </p:spTree>
    <p:extLst>
      <p:ext uri="{BB962C8B-B14F-4D97-AF65-F5344CB8AC3E}">
        <p14:creationId xmlns:p14="http://schemas.microsoft.com/office/powerpoint/2010/main" val="1493427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0AD2B-6757-47F4-A554-210F21D377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1AFD64-570F-4CC5-B1DA-F414B0388CC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75A4B7-786A-4A4C-9187-865079F912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6DA24B-D054-43B1-8FF9-2E51054DFE7B}"/>
              </a:ext>
            </a:extLst>
          </p:cNvPr>
          <p:cNvSpPr>
            <a:spLocks noGrp="1"/>
          </p:cNvSpPr>
          <p:nvPr>
            <p:ph type="dt" sz="half" idx="10"/>
          </p:nvPr>
        </p:nvSpPr>
        <p:spPr/>
        <p:txBody>
          <a:bodyPr/>
          <a:lstStyle/>
          <a:p>
            <a:fld id="{22A28DEC-1994-4532-BEC0-F1DC402EDB1D}" type="datetimeFigureOut">
              <a:rPr lang="en-US" smtClean="0"/>
              <a:t>31-May-22</a:t>
            </a:fld>
            <a:endParaRPr lang="en-US"/>
          </a:p>
        </p:txBody>
      </p:sp>
      <p:sp>
        <p:nvSpPr>
          <p:cNvPr id="6" name="Footer Placeholder 5">
            <a:extLst>
              <a:ext uri="{FF2B5EF4-FFF2-40B4-BE49-F238E27FC236}">
                <a16:creationId xmlns:a16="http://schemas.microsoft.com/office/drawing/2014/main" id="{2BE69439-5D10-4069-B42F-BDD94BBB21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5D35BA-1264-49F7-9C58-7444E09E3AE0}"/>
              </a:ext>
            </a:extLst>
          </p:cNvPr>
          <p:cNvSpPr>
            <a:spLocks noGrp="1"/>
          </p:cNvSpPr>
          <p:nvPr>
            <p:ph type="sldNum" sz="quarter" idx="12"/>
          </p:nvPr>
        </p:nvSpPr>
        <p:spPr/>
        <p:txBody>
          <a:bodyPr/>
          <a:lstStyle/>
          <a:p>
            <a:fld id="{46E09986-A016-4C87-A1FF-DD8066A04ED2}" type="slidenum">
              <a:rPr lang="en-US" smtClean="0"/>
              <a:t>‹#›</a:t>
            </a:fld>
            <a:endParaRPr lang="en-US"/>
          </a:p>
        </p:txBody>
      </p:sp>
    </p:spTree>
    <p:extLst>
      <p:ext uri="{BB962C8B-B14F-4D97-AF65-F5344CB8AC3E}">
        <p14:creationId xmlns:p14="http://schemas.microsoft.com/office/powerpoint/2010/main" val="732169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6CB18-468E-41F5-AE35-9D780747EA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2C05F6-384C-443F-8B83-AFC4FFEDD6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A7CA35-DCD0-4A4C-9876-DA3F062630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4240F0-1078-486A-8F4C-9326DF6AA7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217A1C-3C14-4A2B-A275-2EEB8AB0D27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C72091-248A-46D6-8267-B51A1ECA8EBB}"/>
              </a:ext>
            </a:extLst>
          </p:cNvPr>
          <p:cNvSpPr>
            <a:spLocks noGrp="1"/>
          </p:cNvSpPr>
          <p:nvPr>
            <p:ph type="dt" sz="half" idx="10"/>
          </p:nvPr>
        </p:nvSpPr>
        <p:spPr/>
        <p:txBody>
          <a:bodyPr/>
          <a:lstStyle/>
          <a:p>
            <a:fld id="{22A28DEC-1994-4532-BEC0-F1DC402EDB1D}" type="datetimeFigureOut">
              <a:rPr lang="en-US" smtClean="0"/>
              <a:t>31-May-22</a:t>
            </a:fld>
            <a:endParaRPr lang="en-US"/>
          </a:p>
        </p:txBody>
      </p:sp>
      <p:sp>
        <p:nvSpPr>
          <p:cNvPr id="8" name="Footer Placeholder 7">
            <a:extLst>
              <a:ext uri="{FF2B5EF4-FFF2-40B4-BE49-F238E27FC236}">
                <a16:creationId xmlns:a16="http://schemas.microsoft.com/office/drawing/2014/main" id="{284E9087-507A-4D6F-938C-1E4F4CFD21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3D11B2-0ED4-4554-8137-E23753ED3E82}"/>
              </a:ext>
            </a:extLst>
          </p:cNvPr>
          <p:cNvSpPr>
            <a:spLocks noGrp="1"/>
          </p:cNvSpPr>
          <p:nvPr>
            <p:ph type="sldNum" sz="quarter" idx="12"/>
          </p:nvPr>
        </p:nvSpPr>
        <p:spPr/>
        <p:txBody>
          <a:bodyPr/>
          <a:lstStyle/>
          <a:p>
            <a:fld id="{46E09986-A016-4C87-A1FF-DD8066A04ED2}" type="slidenum">
              <a:rPr lang="en-US" smtClean="0"/>
              <a:t>‹#›</a:t>
            </a:fld>
            <a:endParaRPr lang="en-US"/>
          </a:p>
        </p:txBody>
      </p:sp>
    </p:spTree>
    <p:extLst>
      <p:ext uri="{BB962C8B-B14F-4D97-AF65-F5344CB8AC3E}">
        <p14:creationId xmlns:p14="http://schemas.microsoft.com/office/powerpoint/2010/main" val="101870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85843-DB10-4A46-99C5-5DF37EE432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DCA1DA-BF30-4AC9-ADBC-912075A52F6B}"/>
              </a:ext>
            </a:extLst>
          </p:cNvPr>
          <p:cNvSpPr>
            <a:spLocks noGrp="1"/>
          </p:cNvSpPr>
          <p:nvPr>
            <p:ph type="dt" sz="half" idx="10"/>
          </p:nvPr>
        </p:nvSpPr>
        <p:spPr/>
        <p:txBody>
          <a:bodyPr/>
          <a:lstStyle/>
          <a:p>
            <a:fld id="{22A28DEC-1994-4532-BEC0-F1DC402EDB1D}" type="datetimeFigureOut">
              <a:rPr lang="en-US" smtClean="0"/>
              <a:t>31-May-22</a:t>
            </a:fld>
            <a:endParaRPr lang="en-US"/>
          </a:p>
        </p:txBody>
      </p:sp>
      <p:sp>
        <p:nvSpPr>
          <p:cNvPr id="4" name="Footer Placeholder 3">
            <a:extLst>
              <a:ext uri="{FF2B5EF4-FFF2-40B4-BE49-F238E27FC236}">
                <a16:creationId xmlns:a16="http://schemas.microsoft.com/office/drawing/2014/main" id="{4E4511A4-2D6E-4198-B6B1-E632C5142F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FA7D86-76FE-41DE-BEC0-BFEB8419FD06}"/>
              </a:ext>
            </a:extLst>
          </p:cNvPr>
          <p:cNvSpPr>
            <a:spLocks noGrp="1"/>
          </p:cNvSpPr>
          <p:nvPr>
            <p:ph type="sldNum" sz="quarter" idx="12"/>
          </p:nvPr>
        </p:nvSpPr>
        <p:spPr/>
        <p:txBody>
          <a:bodyPr/>
          <a:lstStyle/>
          <a:p>
            <a:fld id="{46E09986-A016-4C87-A1FF-DD8066A04ED2}" type="slidenum">
              <a:rPr lang="en-US" smtClean="0"/>
              <a:t>‹#›</a:t>
            </a:fld>
            <a:endParaRPr lang="en-US"/>
          </a:p>
        </p:txBody>
      </p:sp>
    </p:spTree>
    <p:extLst>
      <p:ext uri="{BB962C8B-B14F-4D97-AF65-F5344CB8AC3E}">
        <p14:creationId xmlns:p14="http://schemas.microsoft.com/office/powerpoint/2010/main" val="3248863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7324EB-41E7-44F2-84E1-890E23D77E28}"/>
              </a:ext>
            </a:extLst>
          </p:cNvPr>
          <p:cNvSpPr>
            <a:spLocks noGrp="1"/>
          </p:cNvSpPr>
          <p:nvPr>
            <p:ph type="dt" sz="half" idx="10"/>
          </p:nvPr>
        </p:nvSpPr>
        <p:spPr/>
        <p:txBody>
          <a:bodyPr/>
          <a:lstStyle/>
          <a:p>
            <a:fld id="{22A28DEC-1994-4532-BEC0-F1DC402EDB1D}" type="datetimeFigureOut">
              <a:rPr lang="en-US" smtClean="0"/>
              <a:t>31-May-22</a:t>
            </a:fld>
            <a:endParaRPr lang="en-US"/>
          </a:p>
        </p:txBody>
      </p:sp>
      <p:sp>
        <p:nvSpPr>
          <p:cNvPr id="3" name="Footer Placeholder 2">
            <a:extLst>
              <a:ext uri="{FF2B5EF4-FFF2-40B4-BE49-F238E27FC236}">
                <a16:creationId xmlns:a16="http://schemas.microsoft.com/office/drawing/2014/main" id="{7DEB03E1-972F-4E8D-842B-9A36C24338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E403C9-52B8-4CF3-9173-70137C80AFFF}"/>
              </a:ext>
            </a:extLst>
          </p:cNvPr>
          <p:cNvSpPr>
            <a:spLocks noGrp="1"/>
          </p:cNvSpPr>
          <p:nvPr>
            <p:ph type="sldNum" sz="quarter" idx="12"/>
          </p:nvPr>
        </p:nvSpPr>
        <p:spPr/>
        <p:txBody>
          <a:bodyPr/>
          <a:lstStyle/>
          <a:p>
            <a:fld id="{46E09986-A016-4C87-A1FF-DD8066A04ED2}" type="slidenum">
              <a:rPr lang="en-US" smtClean="0"/>
              <a:t>‹#›</a:t>
            </a:fld>
            <a:endParaRPr lang="en-US"/>
          </a:p>
        </p:txBody>
      </p:sp>
    </p:spTree>
    <p:extLst>
      <p:ext uri="{BB962C8B-B14F-4D97-AF65-F5344CB8AC3E}">
        <p14:creationId xmlns:p14="http://schemas.microsoft.com/office/powerpoint/2010/main" val="1708948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D9940-D602-4D42-ABB6-EE83CDBB29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F8DC96-8BF8-4BA7-9071-4532BD948E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5E1614-079D-42AE-9EE5-942D4CFEF0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C076DF-A5DB-422C-8A44-C4E74DA6913B}"/>
              </a:ext>
            </a:extLst>
          </p:cNvPr>
          <p:cNvSpPr>
            <a:spLocks noGrp="1"/>
          </p:cNvSpPr>
          <p:nvPr>
            <p:ph type="dt" sz="half" idx="10"/>
          </p:nvPr>
        </p:nvSpPr>
        <p:spPr/>
        <p:txBody>
          <a:bodyPr/>
          <a:lstStyle/>
          <a:p>
            <a:fld id="{22A28DEC-1994-4532-BEC0-F1DC402EDB1D}" type="datetimeFigureOut">
              <a:rPr lang="en-US" smtClean="0"/>
              <a:t>31-May-22</a:t>
            </a:fld>
            <a:endParaRPr lang="en-US"/>
          </a:p>
        </p:txBody>
      </p:sp>
      <p:sp>
        <p:nvSpPr>
          <p:cNvPr id="6" name="Footer Placeholder 5">
            <a:extLst>
              <a:ext uri="{FF2B5EF4-FFF2-40B4-BE49-F238E27FC236}">
                <a16:creationId xmlns:a16="http://schemas.microsoft.com/office/drawing/2014/main" id="{954C3564-D6E4-48D6-A699-0E154AD806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B6B4EE-A24D-4E9C-8089-7637C045E275}"/>
              </a:ext>
            </a:extLst>
          </p:cNvPr>
          <p:cNvSpPr>
            <a:spLocks noGrp="1"/>
          </p:cNvSpPr>
          <p:nvPr>
            <p:ph type="sldNum" sz="quarter" idx="12"/>
          </p:nvPr>
        </p:nvSpPr>
        <p:spPr/>
        <p:txBody>
          <a:bodyPr/>
          <a:lstStyle/>
          <a:p>
            <a:fld id="{46E09986-A016-4C87-A1FF-DD8066A04ED2}" type="slidenum">
              <a:rPr lang="en-US" smtClean="0"/>
              <a:t>‹#›</a:t>
            </a:fld>
            <a:endParaRPr lang="en-US"/>
          </a:p>
        </p:txBody>
      </p:sp>
    </p:spTree>
    <p:extLst>
      <p:ext uri="{BB962C8B-B14F-4D97-AF65-F5344CB8AC3E}">
        <p14:creationId xmlns:p14="http://schemas.microsoft.com/office/powerpoint/2010/main" val="718289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E531B-8972-40AC-BD7D-88CCF99FF3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8A7E7E-054B-44E3-832F-7B244DFF1F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F9382C-5F6E-437F-9B27-12E7FCE1D9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21BCD1-41FB-448D-9563-1BB45DB02C41}"/>
              </a:ext>
            </a:extLst>
          </p:cNvPr>
          <p:cNvSpPr>
            <a:spLocks noGrp="1"/>
          </p:cNvSpPr>
          <p:nvPr>
            <p:ph type="dt" sz="half" idx="10"/>
          </p:nvPr>
        </p:nvSpPr>
        <p:spPr/>
        <p:txBody>
          <a:bodyPr/>
          <a:lstStyle/>
          <a:p>
            <a:fld id="{22A28DEC-1994-4532-BEC0-F1DC402EDB1D}" type="datetimeFigureOut">
              <a:rPr lang="en-US" smtClean="0"/>
              <a:t>31-May-22</a:t>
            </a:fld>
            <a:endParaRPr lang="en-US"/>
          </a:p>
        </p:txBody>
      </p:sp>
      <p:sp>
        <p:nvSpPr>
          <p:cNvPr id="6" name="Footer Placeholder 5">
            <a:extLst>
              <a:ext uri="{FF2B5EF4-FFF2-40B4-BE49-F238E27FC236}">
                <a16:creationId xmlns:a16="http://schemas.microsoft.com/office/drawing/2014/main" id="{6F9661DD-2E91-49A8-A8F6-2FCBF75B84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D7B2BA-23BF-4D6A-B9B9-CF32063B5546}"/>
              </a:ext>
            </a:extLst>
          </p:cNvPr>
          <p:cNvSpPr>
            <a:spLocks noGrp="1"/>
          </p:cNvSpPr>
          <p:nvPr>
            <p:ph type="sldNum" sz="quarter" idx="12"/>
          </p:nvPr>
        </p:nvSpPr>
        <p:spPr/>
        <p:txBody>
          <a:bodyPr/>
          <a:lstStyle/>
          <a:p>
            <a:fld id="{46E09986-A016-4C87-A1FF-DD8066A04ED2}" type="slidenum">
              <a:rPr lang="en-US" smtClean="0"/>
              <a:t>‹#›</a:t>
            </a:fld>
            <a:endParaRPr lang="en-US"/>
          </a:p>
        </p:txBody>
      </p:sp>
    </p:spTree>
    <p:extLst>
      <p:ext uri="{BB962C8B-B14F-4D97-AF65-F5344CB8AC3E}">
        <p14:creationId xmlns:p14="http://schemas.microsoft.com/office/powerpoint/2010/main" val="3116664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441A84-9064-4752-BCD9-87153E284A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A96D87-D85F-4436-9F89-1591515B70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85D68B-8209-497F-8F09-2C3159D762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A28DEC-1994-4532-BEC0-F1DC402EDB1D}" type="datetimeFigureOut">
              <a:rPr lang="en-US" smtClean="0"/>
              <a:t>31-May-22</a:t>
            </a:fld>
            <a:endParaRPr lang="en-US"/>
          </a:p>
        </p:txBody>
      </p:sp>
      <p:sp>
        <p:nvSpPr>
          <p:cNvPr id="5" name="Footer Placeholder 4">
            <a:extLst>
              <a:ext uri="{FF2B5EF4-FFF2-40B4-BE49-F238E27FC236}">
                <a16:creationId xmlns:a16="http://schemas.microsoft.com/office/drawing/2014/main" id="{9731C91F-F23D-47D4-81A7-E3D0B7126C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800867C-3438-4566-A4BE-1699F5BB34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E09986-A016-4C87-A1FF-DD8066A04ED2}" type="slidenum">
              <a:rPr lang="en-US" smtClean="0"/>
              <a:t>‹#›</a:t>
            </a:fld>
            <a:endParaRPr lang="en-US"/>
          </a:p>
        </p:txBody>
      </p:sp>
    </p:spTree>
    <p:extLst>
      <p:ext uri="{BB962C8B-B14F-4D97-AF65-F5344CB8AC3E}">
        <p14:creationId xmlns:p14="http://schemas.microsoft.com/office/powerpoint/2010/main" val="576655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hyperlink" Target="https://youtu.be/V-BVZhsCe2A" TargetMode="External"/><Relationship Id="rId7" Type="http://schemas.openxmlformats.org/officeDocument/2006/relationships/image" Target="../media/image9.png"/><Relationship Id="rId2" Type="http://schemas.openxmlformats.org/officeDocument/2006/relationships/hyperlink" Target="https://oxfam.box.com/s/jgkdppb8jrngm7bj7ocuxkpi000anp7a" TargetMode="External"/><Relationship Id="rId1" Type="http://schemas.openxmlformats.org/officeDocument/2006/relationships/slideLayout" Target="../slideLayouts/slideLayout2.xml"/><Relationship Id="rId6" Type="http://schemas.openxmlformats.org/officeDocument/2006/relationships/hyperlink" Target="https://youtu.be/MyOanlTvOt8" TargetMode="External"/><Relationship Id="rId5" Type="http://schemas.openxmlformats.org/officeDocument/2006/relationships/hyperlink" Target="https://www.youtube.com/watch?v=wtf8wnmh-q8&amp;list=PLmO5xIIC89qc38iUKeHHgo92RL241ss0h&amp;index=2" TargetMode="External"/><Relationship Id="rId10" Type="http://schemas.openxmlformats.org/officeDocument/2006/relationships/image" Target="../media/image11.jpg"/><Relationship Id="rId4" Type="http://schemas.openxmlformats.org/officeDocument/2006/relationships/hyperlink" Target="https://www.youtube.com/watch?v=s6BnQMQC0Cs&amp;list=PLmO5xIIC89qc38iUKeHHgo92RL241ss0h" TargetMode="External"/><Relationship Id="rId9" Type="http://schemas.openxmlformats.org/officeDocument/2006/relationships/hyperlink" Target="https://oxfam.box.com/s/mt1bvc8qfx5m56fwcopkxdqvfco93awr"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oxfam.box.com/s/wtv9eylqmrb5o7jfqi7wjmrb5k0bu6ok" TargetMode="External"/><Relationship Id="rId13" Type="http://schemas.openxmlformats.org/officeDocument/2006/relationships/image" Target="../media/image13.jpeg"/><Relationship Id="rId3" Type="http://schemas.openxmlformats.org/officeDocument/2006/relationships/hyperlink" Target="https://youtu.be/9JUvgmPorUo" TargetMode="External"/><Relationship Id="rId7" Type="http://schemas.openxmlformats.org/officeDocument/2006/relationships/hyperlink" Target="https://oxfam.box.com/s/xmn13sx1wfje6439r68wq22ifv9rwqun" TargetMode="External"/><Relationship Id="rId12" Type="http://schemas.openxmlformats.org/officeDocument/2006/relationships/hyperlink" Target="https://oxfam.box.com/s/24kotfs9mqkree6zfjpcc3cy93ci8q1w" TargetMode="External"/><Relationship Id="rId2" Type="http://schemas.openxmlformats.org/officeDocument/2006/relationships/hyperlink" Target="https://sdhsprogram.org/document/gender-journey-module/" TargetMode="External"/><Relationship Id="rId1" Type="http://schemas.openxmlformats.org/officeDocument/2006/relationships/slideLayout" Target="../slideLayouts/slideLayout2.xml"/><Relationship Id="rId6" Type="http://schemas.openxmlformats.org/officeDocument/2006/relationships/hyperlink" Target="https://youtu.be/9jpYSdVatq0" TargetMode="External"/><Relationship Id="rId11" Type="http://schemas.microsoft.com/office/2007/relationships/hdphoto" Target="../media/hdphoto3.wdp"/><Relationship Id="rId5" Type="http://schemas.openxmlformats.org/officeDocument/2006/relationships/hyperlink" Target="https://youtu.be/hEUnjb3AGGA" TargetMode="External"/><Relationship Id="rId10" Type="http://schemas.openxmlformats.org/officeDocument/2006/relationships/image" Target="../media/image12.png"/><Relationship Id="rId4" Type="http://schemas.openxmlformats.org/officeDocument/2006/relationships/hyperlink" Target="https://youtu.be/QMsLR7p4y18" TargetMode="External"/><Relationship Id="rId9" Type="http://schemas.openxmlformats.org/officeDocument/2006/relationships/hyperlink" Target="https://oxfam.box.com/s/tyyjttd2r80e277q3slw6r36rybdt865" TargetMode="External"/><Relationship Id="rId14" Type="http://schemas.openxmlformats.org/officeDocument/2006/relationships/image" Target="../media/image11.jpg"/></Relationships>
</file>

<file path=ppt/slides/_rels/slide12.xml.rels><?xml version="1.0" encoding="UTF-8" standalone="yes"?>
<Relationships xmlns="http://schemas.openxmlformats.org/package/2006/relationships"><Relationship Id="rId8" Type="http://schemas.openxmlformats.org/officeDocument/2006/relationships/hyperlink" Target="https://oxfam.box.com/s/deduzwxa1war9rqlspvn4r1nf5hmsozh" TargetMode="External"/><Relationship Id="rId3" Type="http://schemas.openxmlformats.org/officeDocument/2006/relationships/hyperlink" Target="https://youtu.be/8Wt7raKzKXI" TargetMode="External"/><Relationship Id="rId7" Type="http://schemas.microsoft.com/office/2007/relationships/hdphoto" Target="../media/hdphoto3.wdp"/><Relationship Id="rId12" Type="http://schemas.openxmlformats.org/officeDocument/2006/relationships/image" Target="../media/image11.jpg"/><Relationship Id="rId2" Type="http://schemas.openxmlformats.org/officeDocument/2006/relationships/hyperlink" Target="https://youtu.be/ECOLpqS05RQ" TargetMode="Externa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3.jpeg"/><Relationship Id="rId5" Type="http://schemas.openxmlformats.org/officeDocument/2006/relationships/hyperlink" Target="https://oxfam.box.com/s/g43ecu0vf38d2jr9f51b7q032ciqa5x5" TargetMode="External"/><Relationship Id="rId10" Type="http://schemas.openxmlformats.org/officeDocument/2006/relationships/hyperlink" Target="https://oxfam.box.com/s/moshomi98eg062mu6pltx4blevmpdajb" TargetMode="External"/><Relationship Id="rId4" Type="http://schemas.openxmlformats.org/officeDocument/2006/relationships/hyperlink" Target="https://youtu.be/etaJ2fyQ638" TargetMode="External"/><Relationship Id="rId9" Type="http://schemas.openxmlformats.org/officeDocument/2006/relationships/hyperlink" Target="https://oxfam.box.com/s/5u0sufw25sbi5bzsdbzk9udiyud9bdz2" TargetMode="External"/></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hyperlink" Target="https://oxfam.box.com/s/z360m4gpebtlm62uol4z3r9ko15rpq06" TargetMode="External"/><Relationship Id="rId3" Type="http://schemas.openxmlformats.org/officeDocument/2006/relationships/hyperlink" Target="https://youtu.be/lLQKluUFSZw" TargetMode="External"/><Relationship Id="rId7" Type="http://schemas.openxmlformats.org/officeDocument/2006/relationships/image" Target="../media/image12.png"/><Relationship Id="rId12" Type="http://schemas.openxmlformats.org/officeDocument/2006/relationships/hyperlink" Target="https://oxfam.box.com/s/nhot0duab3pfwb64juf3g71ipuyk056j" TargetMode="External"/><Relationship Id="rId2" Type="http://schemas.openxmlformats.org/officeDocument/2006/relationships/hyperlink" Target="https://youtu.be/Klo_9hFOT-g" TargetMode="External"/><Relationship Id="rId16"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hyperlink" Target="https://oxfam.box.com/s/tyuegvmhssfjj13q5fkstitpdytipg92" TargetMode="External"/><Relationship Id="rId11" Type="http://schemas.openxmlformats.org/officeDocument/2006/relationships/hyperlink" Target="https://oxfam.box.com/s/xp3ishit9fb8aayaip6yv265m2dxrtmt" TargetMode="External"/><Relationship Id="rId5" Type="http://schemas.openxmlformats.org/officeDocument/2006/relationships/hyperlink" Target="https://youtu.be/SgcOhSB6Yrg" TargetMode="External"/><Relationship Id="rId15" Type="http://schemas.openxmlformats.org/officeDocument/2006/relationships/image" Target="../media/image13.jpeg"/><Relationship Id="rId10" Type="http://schemas.openxmlformats.org/officeDocument/2006/relationships/hyperlink" Target="https://oxfam.box.com/s/vqw7oxbzw2rlh2gznfz0wxnj96w8fbrf" TargetMode="External"/><Relationship Id="rId4" Type="http://schemas.openxmlformats.org/officeDocument/2006/relationships/hyperlink" Target="https://youtu.be/7ULYfHJvDTw" TargetMode="External"/><Relationship Id="rId9" Type="http://schemas.openxmlformats.org/officeDocument/2006/relationships/hyperlink" Target="https://oxfam.box.com/s/elh2vfkb6ad1ru389eap0bqwq9zc8xch" TargetMode="External"/><Relationship Id="rId14" Type="http://schemas.openxmlformats.org/officeDocument/2006/relationships/hyperlink" Target="https://oxfam.box.com/s/xkjadnqxfmjfqcrn85mxxncs9poxcnpb"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oxfam.box.com/s/7pdn0rbwrl4ecjugoug4nv98kucy8bbv" TargetMode="External"/><Relationship Id="rId13" Type="http://schemas.openxmlformats.org/officeDocument/2006/relationships/image" Target="../media/image13.jpeg"/><Relationship Id="rId3" Type="http://schemas.openxmlformats.org/officeDocument/2006/relationships/hyperlink" Target="https://youtu.be/ijveJcpXITQ" TargetMode="External"/><Relationship Id="rId7" Type="http://schemas.microsoft.com/office/2007/relationships/hdphoto" Target="../media/hdphoto3.wdp"/><Relationship Id="rId12" Type="http://schemas.openxmlformats.org/officeDocument/2006/relationships/hyperlink" Target="https://oxfam.box.com/s/dz7sxhyz6demi5shx6zgrfznq9ntk9yz" TargetMode="External"/><Relationship Id="rId2" Type="http://schemas.openxmlformats.org/officeDocument/2006/relationships/hyperlink" Target="https://youtu.be/fWowOGzeaDk" TargetMode="Externa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hyperlink" Target="https://oxfam.box.com/s/qxipm75ukmx0g4j4xd1dpccwzjz6jhkb" TargetMode="External"/><Relationship Id="rId5" Type="http://schemas.openxmlformats.org/officeDocument/2006/relationships/hyperlink" Target="https://youtu.be/s1sQ7wQ_dcs" TargetMode="External"/><Relationship Id="rId10" Type="http://schemas.openxmlformats.org/officeDocument/2006/relationships/hyperlink" Target="https://oxfam.box.com/s/i7anldauiyvzw4iwpr4qsprtl10xkqtm" TargetMode="External"/><Relationship Id="rId4" Type="http://schemas.openxmlformats.org/officeDocument/2006/relationships/hyperlink" Target="https://youtu.be/_s3ovywPSR0" TargetMode="External"/><Relationship Id="rId9" Type="http://schemas.openxmlformats.org/officeDocument/2006/relationships/hyperlink" Target="https://oxfam.box.com/s/pcohqp9ap0wb7dgolgecijcbkx8m2gu8" TargetMode="External"/><Relationship Id="rId14" Type="http://schemas.openxmlformats.org/officeDocument/2006/relationships/image" Target="../media/image11.jpg"/></Relationships>
</file>

<file path=ppt/slides/_rels/slide15.xml.rels><?xml version="1.0" encoding="UTF-8" standalone="yes"?>
<Relationships xmlns="http://schemas.openxmlformats.org/package/2006/relationships"><Relationship Id="rId8" Type="http://schemas.openxmlformats.org/officeDocument/2006/relationships/hyperlink" Target="https://youtu.be/wMbVcAIiHgU" TargetMode="External"/><Relationship Id="rId3" Type="http://schemas.openxmlformats.org/officeDocument/2006/relationships/hyperlink" Target="https://www.youtube.com/watch?v=sS1rHigto7g&amp;list=PLmO5xIIC89qcq1cv1hq-pGwY1bE5PX7FM&amp;index=1" TargetMode="External"/><Relationship Id="rId7" Type="http://schemas.openxmlformats.org/officeDocument/2006/relationships/hyperlink" Target="https://youtu.be/xHAXgk9xhQA" TargetMode="External"/><Relationship Id="rId2" Type="http://schemas.openxmlformats.org/officeDocument/2006/relationships/hyperlink" Target="https://oxfam.box.com/s/hb9gmzm8z0wtpfi67abyo9x4f14wpbkb" TargetMode="External"/><Relationship Id="rId1" Type="http://schemas.openxmlformats.org/officeDocument/2006/relationships/slideLayout" Target="../slideLayouts/slideLayout2.xml"/><Relationship Id="rId6" Type="http://schemas.openxmlformats.org/officeDocument/2006/relationships/hyperlink" Target="https://youtu.be/HIwZEZKEeqQ" TargetMode="External"/><Relationship Id="rId5" Type="http://schemas.openxmlformats.org/officeDocument/2006/relationships/hyperlink" Target="https://www.youtube.com/watch?v=9WpOrP5kYc4&amp;list=PLmO5xIIC89qcq1cv1hq-pGwY1bE5PX7FM&amp;index=5" TargetMode="External"/><Relationship Id="rId10" Type="http://schemas.openxmlformats.org/officeDocument/2006/relationships/image" Target="../media/image11.jpg"/><Relationship Id="rId4" Type="http://schemas.openxmlformats.org/officeDocument/2006/relationships/hyperlink" Target="https://www.youtube.com/watch?v=R7HDhc1PG20&amp;list=PLmO5xIIC89qcq1cv1hq-pGwY1bE5PX7FM&amp;index=2" TargetMode="External"/><Relationship Id="rId9" Type="http://schemas.openxmlformats.org/officeDocument/2006/relationships/image" Target="../media/image13.jpeg"/></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hyperlink" Target="https://youtu.be/WQ-4c7wWRlQ" TargetMode="External"/><Relationship Id="rId7" Type="http://schemas.openxmlformats.org/officeDocument/2006/relationships/image" Target="../media/image12.png"/><Relationship Id="rId2" Type="http://schemas.openxmlformats.org/officeDocument/2006/relationships/hyperlink" Target="https://youtu.be/3L1jl9EvR_8" TargetMode="External"/><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1.jpg"/><Relationship Id="rId5" Type="http://schemas.openxmlformats.org/officeDocument/2006/relationships/hyperlink" Target="https://oxfam.box.com/s/tbs6m3yiuvptqkwa847nixoo5ehq084g" TargetMode="External"/><Relationship Id="rId10" Type="http://schemas.openxmlformats.org/officeDocument/2006/relationships/hyperlink" Target="https://oxfam.box.com/s/883roiimh19sbohydzbac7tgs52b2nir" TargetMode="External"/><Relationship Id="rId4" Type="http://schemas.openxmlformats.org/officeDocument/2006/relationships/hyperlink" Target="https://youtu.be/QxS98O-zuYg" TargetMode="External"/><Relationship Id="rId9" Type="http://schemas.openxmlformats.org/officeDocument/2006/relationships/hyperlink" Target="https://oxfam.box.com/s/q42t36414htjy4p74xejmj87lf3pyvaj"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oxfam.box.com/s/witi2kydwj85z2nxcc1o6g4afqfdzja1" TargetMode="External"/><Relationship Id="rId2" Type="http://schemas.openxmlformats.org/officeDocument/2006/relationships/hyperlink" Target="https://oxfam.box.com/s/jgkdppb8jrngm7bj7ocuxkpi000anp7a" TargetMode="Externa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hyperlink" Target="https://oxfam.box.com/s/hb9gmzm8z0wtpfi67abyo9x4f14wpbkb"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hyperlink" Target="mailto:sdhs@oxfamnovib.nl"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oxfam.box.com/s/witi2kydwj85z2nxcc1o6g4afqfdzja1" TargetMode="External"/><Relationship Id="rId2" Type="http://schemas.openxmlformats.org/officeDocument/2006/relationships/hyperlink" Target="https://oxfam.box.com/s/jgkdppb8jrngm7bj7ocuxkpi000anp7a" TargetMode="Externa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oxfam.box.com/s/hb9gmzm8z0wtpfi67abyo9x4f14wpbkb" TargetMode="Externa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women wearing traditional clothing&#10;&#10;Description automatically generated with low confidence">
            <a:extLst>
              <a:ext uri="{FF2B5EF4-FFF2-40B4-BE49-F238E27FC236}">
                <a16:creationId xmlns:a16="http://schemas.microsoft.com/office/drawing/2014/main" id="{2EC39B64-64C0-4C8B-84DA-0809ED947B7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7" t="154" r="-87" b="-154"/>
          <a:stretch/>
        </p:blipFill>
        <p:spPr>
          <a:xfrm>
            <a:off x="0" y="-17064"/>
            <a:ext cx="12192012" cy="6875760"/>
          </a:xfrm>
          <a:prstGeom prst="rect">
            <a:avLst/>
          </a:prstGeom>
        </p:spPr>
      </p:pic>
      <p:sp>
        <p:nvSpPr>
          <p:cNvPr id="2" name="Title 1">
            <a:extLst>
              <a:ext uri="{FF2B5EF4-FFF2-40B4-BE49-F238E27FC236}">
                <a16:creationId xmlns:a16="http://schemas.microsoft.com/office/drawing/2014/main" id="{E5212BFC-A39F-465B-A18E-E2435BC7C814}"/>
              </a:ext>
            </a:extLst>
          </p:cNvPr>
          <p:cNvSpPr>
            <a:spLocks noGrp="1"/>
          </p:cNvSpPr>
          <p:nvPr>
            <p:ph type="title"/>
          </p:nvPr>
        </p:nvSpPr>
        <p:spPr>
          <a:xfrm>
            <a:off x="918410" y="225459"/>
            <a:ext cx="10515600" cy="1325563"/>
          </a:xfrm>
        </p:spPr>
        <p:txBody>
          <a:bodyPr/>
          <a:lstStyle/>
          <a:p>
            <a:pPr algn="r"/>
            <a:r>
              <a:rPr lang="en-US" b="1" u="sng" dirty="0">
                <a:solidFill>
                  <a:schemeClr val="bg1"/>
                </a:solidFill>
                <a:latin typeface="Oxfam TSTAR PRO Headline" panose="02000806030000020004" pitchFamily="2" charset="0"/>
                <a:ea typeface="Source Sans Pro" panose="020B0503030403020204" pitchFamily="34" charset="0"/>
              </a:rPr>
              <a:t>ONLINE COURSE</a:t>
            </a:r>
          </a:p>
        </p:txBody>
      </p:sp>
      <p:sp>
        <p:nvSpPr>
          <p:cNvPr id="3" name="Content Placeholder 2">
            <a:extLst>
              <a:ext uri="{FF2B5EF4-FFF2-40B4-BE49-F238E27FC236}">
                <a16:creationId xmlns:a16="http://schemas.microsoft.com/office/drawing/2014/main" id="{993329AF-25A8-4384-B383-07F65E57E6BC}"/>
              </a:ext>
            </a:extLst>
          </p:cNvPr>
          <p:cNvSpPr>
            <a:spLocks noGrp="1"/>
          </p:cNvSpPr>
          <p:nvPr>
            <p:ph idx="1"/>
          </p:nvPr>
        </p:nvSpPr>
        <p:spPr>
          <a:xfrm>
            <a:off x="838200" y="4941576"/>
            <a:ext cx="9332495" cy="1199848"/>
          </a:xfrm>
        </p:spPr>
        <p:txBody>
          <a:bodyPr>
            <a:noAutofit/>
          </a:bodyPr>
          <a:lstStyle/>
          <a:p>
            <a:pPr marL="0" indent="0">
              <a:buNone/>
            </a:pPr>
            <a:r>
              <a:rPr lang="es-PE" b="1" dirty="0">
                <a:solidFill>
                  <a:schemeClr val="bg1"/>
                </a:solidFill>
                <a:effectLst/>
                <a:latin typeface="Oxfam TSTAR PRO Medium" panose="02000806030000020004" pitchFamily="2" charset="0"/>
                <a:ea typeface="Source Sans Pro Black" panose="020B0803030403020204" pitchFamily="34" charset="0"/>
              </a:rPr>
              <a:t>Online </a:t>
            </a:r>
            <a:r>
              <a:rPr lang="es-PE" b="1" dirty="0" err="1">
                <a:solidFill>
                  <a:schemeClr val="bg1"/>
                </a:solidFill>
                <a:effectLst/>
                <a:latin typeface="Oxfam TSTAR PRO Medium" panose="02000806030000020004" pitchFamily="2" charset="0"/>
                <a:ea typeface="Source Sans Pro Black" panose="020B0803030403020204" pitchFamily="34" charset="0"/>
              </a:rPr>
              <a:t>course</a:t>
            </a:r>
            <a:r>
              <a:rPr lang="es-PE" b="1" dirty="0">
                <a:solidFill>
                  <a:schemeClr val="bg1"/>
                </a:solidFill>
                <a:effectLst/>
                <a:latin typeface="Oxfam TSTAR PRO Medium" panose="02000806030000020004" pitchFamily="2" charset="0"/>
                <a:ea typeface="Source Sans Pro Black" panose="020B0803030403020204" pitchFamily="34" charset="0"/>
              </a:rPr>
              <a:t> </a:t>
            </a:r>
            <a:r>
              <a:rPr lang="es-PE" b="1" dirty="0" err="1">
                <a:solidFill>
                  <a:schemeClr val="bg1"/>
                </a:solidFill>
                <a:effectLst/>
                <a:latin typeface="Oxfam TSTAR PRO Medium" panose="02000806030000020004" pitchFamily="2" charset="0"/>
                <a:ea typeface="Source Sans Pro Black" panose="020B0803030403020204" pitchFamily="34" charset="0"/>
              </a:rPr>
              <a:t>for</a:t>
            </a:r>
            <a:r>
              <a:rPr lang="es-PE" b="1" dirty="0">
                <a:solidFill>
                  <a:schemeClr val="bg1"/>
                </a:solidFill>
                <a:effectLst/>
                <a:latin typeface="Oxfam TSTAR PRO Medium" panose="02000806030000020004" pitchFamily="2" charset="0"/>
                <a:ea typeface="Source Sans Pro Black" panose="020B0803030403020204" pitchFamily="34" charset="0"/>
              </a:rPr>
              <a:t> Farmer </a:t>
            </a:r>
            <a:r>
              <a:rPr lang="es-PE" b="1" dirty="0">
                <a:solidFill>
                  <a:schemeClr val="bg1"/>
                </a:solidFill>
                <a:latin typeface="Oxfam TSTAR PRO Medium" panose="02000806030000020004" pitchFamily="2" charset="0"/>
                <a:ea typeface="Source Sans Pro Black" panose="020B0803030403020204" pitchFamily="34" charset="0"/>
              </a:rPr>
              <a:t>F</a:t>
            </a:r>
            <a:r>
              <a:rPr lang="es-PE" b="1" dirty="0">
                <a:solidFill>
                  <a:schemeClr val="bg1"/>
                </a:solidFill>
                <a:effectLst/>
                <a:latin typeface="Oxfam TSTAR PRO Medium" panose="02000806030000020004" pitchFamily="2" charset="0"/>
                <a:ea typeface="Source Sans Pro Black" panose="020B0803030403020204" pitchFamily="34" charset="0"/>
              </a:rPr>
              <a:t>ield </a:t>
            </a:r>
            <a:r>
              <a:rPr lang="es-PE" b="1" dirty="0" err="1">
                <a:solidFill>
                  <a:schemeClr val="bg1"/>
                </a:solidFill>
                <a:latin typeface="Oxfam TSTAR PRO Medium" panose="02000806030000020004" pitchFamily="2" charset="0"/>
                <a:ea typeface="Source Sans Pro Black" panose="020B0803030403020204" pitchFamily="34" charset="0"/>
              </a:rPr>
              <a:t>S</a:t>
            </a:r>
            <a:r>
              <a:rPr lang="es-PE" b="1" dirty="0" err="1">
                <a:solidFill>
                  <a:schemeClr val="bg1"/>
                </a:solidFill>
                <a:effectLst/>
                <a:latin typeface="Oxfam TSTAR PRO Medium" panose="02000806030000020004" pitchFamily="2" charset="0"/>
                <a:ea typeface="Source Sans Pro Black" panose="020B0803030403020204" pitchFamily="34" charset="0"/>
              </a:rPr>
              <a:t>chools</a:t>
            </a:r>
            <a:r>
              <a:rPr lang="es-PE" b="1" dirty="0">
                <a:solidFill>
                  <a:schemeClr val="bg1"/>
                </a:solidFill>
                <a:effectLst/>
                <a:latin typeface="Oxfam TSTAR PRO Medium" panose="02000806030000020004" pitchFamily="2" charset="0"/>
                <a:ea typeface="Source Sans Pro Black" panose="020B0803030403020204" pitchFamily="34" charset="0"/>
              </a:rPr>
              <a:t> </a:t>
            </a:r>
          </a:p>
          <a:p>
            <a:pPr marL="0" indent="0">
              <a:buNone/>
            </a:pPr>
            <a:r>
              <a:rPr lang="es-PE" b="1" dirty="0" err="1">
                <a:solidFill>
                  <a:schemeClr val="bg1"/>
                </a:solidFill>
                <a:latin typeface="Oxfam TSTAR PRO Medium" panose="02000806030000020004" pitchFamily="2" charset="0"/>
              </a:rPr>
              <a:t>on</a:t>
            </a:r>
            <a:r>
              <a:rPr lang="en-US" b="1" dirty="0">
                <a:solidFill>
                  <a:schemeClr val="bg1"/>
                </a:solidFill>
                <a:latin typeface="Oxfam TSTAR PRO Medium" panose="02000806030000020004" pitchFamily="2" charset="0"/>
              </a:rPr>
              <a:t> Farmer Seed Production and Marketing</a:t>
            </a:r>
          </a:p>
        </p:txBody>
      </p:sp>
      <p:pic>
        <p:nvPicPr>
          <p:cNvPr id="6" name="Picture 6" descr="A picture containing text, clipart&#10;&#10;Description automatically generated">
            <a:extLst>
              <a:ext uri="{FF2B5EF4-FFF2-40B4-BE49-F238E27FC236}">
                <a16:creationId xmlns:a16="http://schemas.microsoft.com/office/drawing/2014/main" id="{478474AD-A4DE-C200-A20F-60AF72D639FA}"/>
              </a:ext>
            </a:extLst>
          </p:cNvPr>
          <p:cNvPicPr>
            <a:picLocks noChangeAspect="1"/>
          </p:cNvPicPr>
          <p:nvPr/>
        </p:nvPicPr>
        <p:blipFill>
          <a:blip r:embed="rId3"/>
          <a:stretch>
            <a:fillRect/>
          </a:stretch>
        </p:blipFill>
        <p:spPr>
          <a:xfrm>
            <a:off x="9565217" y="5674783"/>
            <a:ext cx="1866900" cy="461434"/>
          </a:xfrm>
          <a:prstGeom prst="rect">
            <a:avLst/>
          </a:prstGeom>
        </p:spPr>
      </p:pic>
      <p:pic>
        <p:nvPicPr>
          <p:cNvPr id="7" name="Picture 3" descr="A picture containing text, sign, clipart&#10;&#10;Description automatically generated">
            <a:extLst>
              <a:ext uri="{FF2B5EF4-FFF2-40B4-BE49-F238E27FC236}">
                <a16:creationId xmlns:a16="http://schemas.microsoft.com/office/drawing/2014/main" id="{BFA1963B-808B-A1AB-5EDA-C3FDA70BCE2B}"/>
              </a:ext>
            </a:extLst>
          </p:cNvPr>
          <p:cNvPicPr>
            <a:picLocks noChangeAspect="1"/>
          </p:cNvPicPr>
          <p:nvPr/>
        </p:nvPicPr>
        <p:blipFill>
          <a:blip r:embed="rId4"/>
          <a:stretch>
            <a:fillRect/>
          </a:stretch>
        </p:blipFill>
        <p:spPr>
          <a:xfrm>
            <a:off x="645231" y="322968"/>
            <a:ext cx="1482372" cy="930981"/>
          </a:xfrm>
          <a:prstGeom prst="rect">
            <a:avLst/>
          </a:prstGeom>
        </p:spPr>
      </p:pic>
    </p:spTree>
    <p:extLst>
      <p:ext uri="{BB962C8B-B14F-4D97-AF65-F5344CB8AC3E}">
        <p14:creationId xmlns:p14="http://schemas.microsoft.com/office/powerpoint/2010/main" val="1006540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B2F8B9-4859-4CB1-AC0E-8D7CAB3A8E01}"/>
              </a:ext>
            </a:extLst>
          </p:cNvPr>
          <p:cNvSpPr>
            <a:spLocks noGrp="1"/>
          </p:cNvSpPr>
          <p:nvPr>
            <p:ph idx="1"/>
          </p:nvPr>
        </p:nvSpPr>
        <p:spPr>
          <a:xfrm>
            <a:off x="956948" y="1955827"/>
            <a:ext cx="5139052" cy="4180496"/>
          </a:xfrm>
        </p:spPr>
        <p:txBody>
          <a:bodyPr>
            <a:noAutofit/>
          </a:bodyPr>
          <a:lstStyle/>
          <a:p>
            <a:pPr marL="0" indent="0" algn="just" rtl="0">
              <a:lnSpc>
                <a:spcPct val="120000"/>
              </a:lnSpc>
              <a:spcBef>
                <a:spcPts val="600"/>
              </a:spcBef>
              <a:spcAft>
                <a:spcPts val="600"/>
              </a:spcAft>
              <a:buNone/>
            </a:pPr>
            <a:r>
              <a:rPr lang="en-US" sz="1100" b="0" i="0" dirty="0">
                <a:effectLst/>
                <a:latin typeface="Arial" panose="020B0604020202020204" pitchFamily="34" charset="0"/>
              </a:rPr>
              <a:t>This module introduces participants to the course. It refreshes some course participants on the Farmer Field School approach and the general principles of adult learning. Course participants will appreciate how the guide is structured, the purpose of seed production and marketing FFS is explained. Participants will learn that with the knowledge generated in the FFS, farmers take decisions on commercial seed production that will improves access to appropriate seed for their fellow farmers within their communities and beyond.</a:t>
            </a:r>
          </a:p>
          <a:p>
            <a:pPr marL="0" indent="0" algn="just" rtl="0">
              <a:lnSpc>
                <a:spcPct val="120000"/>
              </a:lnSpc>
              <a:spcBef>
                <a:spcPts val="600"/>
              </a:spcBef>
              <a:spcAft>
                <a:spcPts val="600"/>
              </a:spcAft>
              <a:buNone/>
            </a:pPr>
            <a:r>
              <a:rPr lang="en-US" sz="1100" b="0" i="0" dirty="0">
                <a:effectLst/>
                <a:latin typeface="Arial" panose="020B0604020202020204" pitchFamily="34" charset="0"/>
              </a:rPr>
              <a:t>The module highlights Farmer Field School principles that contribute to building critical thinking, self-confidence, increased capacity for experimentation and decision making among those who participate in the FFS. </a:t>
            </a:r>
          </a:p>
          <a:p>
            <a:pPr marL="0" indent="0" algn="just" rtl="0">
              <a:lnSpc>
                <a:spcPct val="120000"/>
              </a:lnSpc>
              <a:spcBef>
                <a:spcPts val="600"/>
              </a:spcBef>
              <a:spcAft>
                <a:spcPts val="600"/>
              </a:spcAft>
              <a:buNone/>
            </a:pPr>
            <a:r>
              <a:rPr lang="en-US" sz="1100" b="0" i="0" dirty="0">
                <a:effectLst/>
                <a:latin typeface="Arial" panose="020B0604020202020204" pitchFamily="34" charset="0"/>
              </a:rPr>
              <a:t>Finally, the module notes that this course integrates with other courses under the SD=HS program and the </a:t>
            </a:r>
            <a:r>
              <a:rPr lang="en-US" sz="1100" b="1" i="0" dirty="0">
                <a:effectLst/>
                <a:latin typeface="Arial" panose="020B0604020202020204" pitchFamily="34" charset="0"/>
                <a:hlinkClick r:id="rId2">
                  <a:extLst>
                    <a:ext uri="{A12FA001-AC4F-418D-AE19-62706E023703}">
                      <ahyp:hlinkClr xmlns:ahyp="http://schemas.microsoft.com/office/drawing/2018/hyperlinkcolor" val="tx"/>
                    </a:ext>
                  </a:extLst>
                </a:hlinkClick>
              </a:rPr>
              <a:t>Field guide on seed production and marketing</a:t>
            </a:r>
            <a:r>
              <a:rPr lang="en-US" sz="1100" b="1" i="0" dirty="0">
                <a:effectLst/>
                <a:latin typeface="Arial" panose="020B0604020202020204" pitchFamily="34" charset="0"/>
              </a:rPr>
              <a:t> </a:t>
            </a:r>
            <a:r>
              <a:rPr lang="en-US" sz="1100" b="0" i="0" dirty="0">
                <a:effectLst/>
                <a:latin typeface="Arial" panose="020B0604020202020204" pitchFamily="34" charset="0"/>
              </a:rPr>
              <a:t>is not a stand-alone document. It borrows from tools and activities developed under the PPB and nutrition and local food plants FFS designed to empower communities leading to them making decision to produce seed for sale.</a:t>
            </a:r>
            <a:endParaRPr lang="en-US" sz="1100" dirty="0">
              <a:latin typeface="Arial" panose="020B0604020202020204" pitchFamily="34" charset="0"/>
            </a:endParaRPr>
          </a:p>
          <a:p>
            <a:pPr marL="0" indent="0" algn="just" rtl="0">
              <a:lnSpc>
                <a:spcPct val="120000"/>
              </a:lnSpc>
              <a:spcBef>
                <a:spcPts val="600"/>
              </a:spcBef>
              <a:spcAft>
                <a:spcPts val="600"/>
              </a:spcAft>
              <a:buNone/>
            </a:pPr>
            <a:r>
              <a:rPr lang="en-US" sz="1100" b="0" i="0" dirty="0">
                <a:effectLst/>
                <a:latin typeface="Arial" panose="020B0604020202020204" pitchFamily="34" charset="0"/>
              </a:rPr>
              <a:t>Online course participants are invited to read the parts of the Field Guide that deal with the topics referred to above and in the corresponding tables of each module. </a:t>
            </a:r>
            <a:endParaRPr lang="en-US" sz="1100" dirty="0">
              <a:solidFill>
                <a:srgbClr val="222222"/>
              </a:solidFill>
              <a:latin typeface="Arial" panose="020B0604020202020204" pitchFamily="34" charset="0"/>
            </a:endParaRPr>
          </a:p>
        </p:txBody>
      </p:sp>
      <p:sp>
        <p:nvSpPr>
          <p:cNvPr id="5" name="Title 1">
            <a:extLst>
              <a:ext uri="{FF2B5EF4-FFF2-40B4-BE49-F238E27FC236}">
                <a16:creationId xmlns:a16="http://schemas.microsoft.com/office/drawing/2014/main" id="{8F584C6D-EBBF-4BDD-81DC-9436CF5F3F95}"/>
              </a:ext>
            </a:extLst>
          </p:cNvPr>
          <p:cNvSpPr txBox="1">
            <a:spLocks/>
          </p:cNvSpPr>
          <p:nvPr/>
        </p:nvSpPr>
        <p:spPr>
          <a:xfrm>
            <a:off x="10871200" y="6176962"/>
            <a:ext cx="939800" cy="6304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1800" b="1" dirty="0">
                <a:solidFill>
                  <a:srgbClr val="0C884A"/>
                </a:solidFill>
                <a:latin typeface="Oxfam TSTAR PRO Medium" panose="02000806030000020004" pitchFamily="2" charset="0"/>
              </a:rPr>
              <a:t>10</a:t>
            </a:r>
          </a:p>
        </p:txBody>
      </p:sp>
      <p:sp>
        <p:nvSpPr>
          <p:cNvPr id="8" name="TextBox 7">
            <a:extLst>
              <a:ext uri="{FF2B5EF4-FFF2-40B4-BE49-F238E27FC236}">
                <a16:creationId xmlns:a16="http://schemas.microsoft.com/office/drawing/2014/main" id="{96D05511-7400-4454-9A0C-7F9FD1468F93}"/>
              </a:ext>
            </a:extLst>
          </p:cNvPr>
          <p:cNvSpPr txBox="1"/>
          <p:nvPr/>
        </p:nvSpPr>
        <p:spPr>
          <a:xfrm>
            <a:off x="6346373" y="1584557"/>
            <a:ext cx="5348546" cy="276999"/>
          </a:xfrm>
          <a:prstGeom prst="rect">
            <a:avLst/>
          </a:prstGeom>
          <a:noFill/>
        </p:spPr>
        <p:txBody>
          <a:bodyPr wrap="square">
            <a:spAutoFit/>
          </a:bodyPr>
          <a:lstStyle/>
          <a:p>
            <a:pPr algn="l" rtl="0">
              <a:spcBef>
                <a:spcPts val="1200"/>
              </a:spcBef>
              <a:spcAft>
                <a:spcPts val="1200"/>
              </a:spcAft>
            </a:pPr>
            <a:r>
              <a:rPr lang="en-US" sz="1200" dirty="0">
                <a:solidFill>
                  <a:srgbClr val="E70052"/>
                </a:solidFill>
                <a:latin typeface="Arial" panose="020B0604020202020204" pitchFamily="34" charset="0"/>
                <a:cs typeface="Arial" panose="020B0604020202020204" pitchFamily="34" charset="0"/>
              </a:rPr>
              <a:t>Module 1 - Introduction</a:t>
            </a:r>
          </a:p>
        </p:txBody>
      </p:sp>
      <p:sp>
        <p:nvSpPr>
          <p:cNvPr id="7" name="Title 1">
            <a:extLst>
              <a:ext uri="{FF2B5EF4-FFF2-40B4-BE49-F238E27FC236}">
                <a16:creationId xmlns:a16="http://schemas.microsoft.com/office/drawing/2014/main" id="{273EE16D-7B48-4FA4-B6AA-1E101827DC8E}"/>
              </a:ext>
            </a:extLst>
          </p:cNvPr>
          <p:cNvSpPr>
            <a:spLocks noGrp="1"/>
          </p:cNvSpPr>
          <p:nvPr>
            <p:ph type="title"/>
          </p:nvPr>
        </p:nvSpPr>
        <p:spPr>
          <a:xfrm>
            <a:off x="8613648" y="365125"/>
            <a:ext cx="2740152" cy="1325563"/>
          </a:xfrm>
        </p:spPr>
        <p:txBody>
          <a:bodyPr/>
          <a:lstStyle/>
          <a:p>
            <a:pPr algn="r"/>
            <a:r>
              <a:rPr lang="en-US" b="1" u="sng" dirty="0">
                <a:solidFill>
                  <a:srgbClr val="0C884A"/>
                </a:solidFill>
                <a:latin typeface="Oxfam TSTAR PRO Headline" panose="02000806030000020004" pitchFamily="2" charset="0"/>
                <a:ea typeface="Source Sans Pro" panose="020B0503030403020204" pitchFamily="34" charset="0"/>
              </a:rPr>
              <a:t>MODULE 1</a:t>
            </a:r>
          </a:p>
        </p:txBody>
      </p:sp>
      <p:graphicFrame>
        <p:nvGraphicFramePr>
          <p:cNvPr id="2" name="Table 1">
            <a:extLst>
              <a:ext uri="{FF2B5EF4-FFF2-40B4-BE49-F238E27FC236}">
                <a16:creationId xmlns:a16="http://schemas.microsoft.com/office/drawing/2014/main" id="{A10E2C0F-904B-4B25-A51E-35CAD4A21C1F}"/>
              </a:ext>
            </a:extLst>
          </p:cNvPr>
          <p:cNvGraphicFramePr>
            <a:graphicFrameLocks noGrp="1"/>
          </p:cNvGraphicFramePr>
          <p:nvPr/>
        </p:nvGraphicFramePr>
        <p:xfrm>
          <a:off x="6044184" y="2029968"/>
          <a:ext cx="914400" cy="566928"/>
        </p:xfrm>
        <a:graphic>
          <a:graphicData uri="http://schemas.openxmlformats.org/drawingml/2006/table">
            <a:tbl>
              <a:tblPr/>
              <a:tblGrid>
                <a:gridCol w="914400">
                  <a:extLst>
                    <a:ext uri="{9D8B030D-6E8A-4147-A177-3AD203B41FA5}">
                      <a16:colId xmlns:a16="http://schemas.microsoft.com/office/drawing/2014/main" val="462537980"/>
                    </a:ext>
                  </a:extLst>
                </a:gridCol>
              </a:tblGrid>
              <a:tr h="566928">
                <a:tc>
                  <a:txBody>
                    <a:bodyPr/>
                    <a:lstStyle/>
                    <a:p>
                      <a:endParaRPr lang="en-US" dirty="0">
                        <a:solidFill>
                          <a:srgbClr val="E7005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819338194"/>
                  </a:ext>
                </a:extLst>
              </a:tr>
            </a:tbl>
          </a:graphicData>
        </a:graphic>
      </p:graphicFrame>
      <p:graphicFrame>
        <p:nvGraphicFramePr>
          <p:cNvPr id="4" name="Table 3">
            <a:extLst>
              <a:ext uri="{FF2B5EF4-FFF2-40B4-BE49-F238E27FC236}">
                <a16:creationId xmlns:a16="http://schemas.microsoft.com/office/drawing/2014/main" id="{452EF0FB-CE95-4DA1-8B53-F71D858554B3}"/>
              </a:ext>
            </a:extLst>
          </p:cNvPr>
          <p:cNvGraphicFramePr>
            <a:graphicFrameLocks noGrp="1"/>
          </p:cNvGraphicFramePr>
          <p:nvPr>
            <p:extLst>
              <p:ext uri="{D42A27DB-BD31-4B8C-83A1-F6EECF244321}">
                <p14:modId xmlns:p14="http://schemas.microsoft.com/office/powerpoint/2010/main" val="2709246890"/>
              </p:ext>
            </p:extLst>
          </p:nvPr>
        </p:nvGraphicFramePr>
        <p:xfrm>
          <a:off x="6416039" y="1995921"/>
          <a:ext cx="4831639" cy="2560320"/>
        </p:xfrm>
        <a:graphic>
          <a:graphicData uri="http://schemas.openxmlformats.org/drawingml/2006/table">
            <a:tbl>
              <a:tblPr/>
              <a:tblGrid>
                <a:gridCol w="3075433">
                  <a:extLst>
                    <a:ext uri="{9D8B030D-6E8A-4147-A177-3AD203B41FA5}">
                      <a16:colId xmlns:a16="http://schemas.microsoft.com/office/drawing/2014/main" val="89352525"/>
                    </a:ext>
                  </a:extLst>
                </a:gridCol>
                <a:gridCol w="1756206">
                  <a:extLst>
                    <a:ext uri="{9D8B030D-6E8A-4147-A177-3AD203B41FA5}">
                      <a16:colId xmlns:a16="http://schemas.microsoft.com/office/drawing/2014/main" val="3829644986"/>
                    </a:ext>
                  </a:extLst>
                </a:gridCol>
              </a:tblGrid>
              <a:tr h="265176">
                <a:tc>
                  <a:txBody>
                    <a:bodyPr/>
                    <a:lstStyle/>
                    <a:p>
                      <a:r>
                        <a:rPr lang="en-US" sz="1050" b="1" i="0" kern="1200" dirty="0">
                          <a:solidFill>
                            <a:schemeClr val="bg1"/>
                          </a:solidFill>
                          <a:effectLst/>
                          <a:latin typeface="Arial" panose="020B0604020202020204" pitchFamily="34" charset="0"/>
                          <a:ea typeface="+mn-ea"/>
                          <a:cs typeface="Arial" panose="020B0604020202020204" pitchFamily="34" charset="0"/>
                        </a:rPr>
                        <a:t>Topics Module 1</a:t>
                      </a:r>
                    </a:p>
                  </a:txBody>
                  <a:tcPr>
                    <a:lnL w="12700" cmpd="sng">
                      <a:solidFill>
                        <a:srgbClr val="E70052"/>
                      </a:solidFill>
                      <a:prstDash val="solid"/>
                    </a:lnL>
                    <a:lnR w="12700" cap="flat" cmpd="sng" algn="ctr">
                      <a:solidFill>
                        <a:srgbClr val="E70052"/>
                      </a:solidFill>
                      <a:prstDash val="solid"/>
                      <a:round/>
                      <a:headEnd type="none" w="med" len="med"/>
                      <a:tailEnd type="none" w="med" len="med"/>
                    </a:lnR>
                    <a:lnT w="12700" cmpd="sng">
                      <a:solidFill>
                        <a:srgbClr val="E70052"/>
                      </a:solidFill>
                      <a:prstDash val="solid"/>
                    </a:lnT>
                    <a:lnB w="12700" cap="flat" cmpd="sng" algn="ctr">
                      <a:solidFill>
                        <a:srgbClr val="E70052"/>
                      </a:solidFill>
                      <a:prstDash val="solid"/>
                      <a:round/>
                      <a:headEnd type="none" w="med" len="med"/>
                      <a:tailEnd type="none" w="med" len="med"/>
                    </a:lnB>
                    <a:solidFill>
                      <a:srgbClr val="E70052"/>
                    </a:solidFill>
                  </a:tcPr>
                </a:tc>
                <a:tc>
                  <a:txBody>
                    <a:bodyPr/>
                    <a:lstStyle/>
                    <a:p>
                      <a:pPr marL="0" algn="l" defTabSz="914400" rtl="0" eaLnBrk="1" latinLnBrk="0" hangingPunct="1"/>
                      <a:r>
                        <a:rPr lang="en-US" sz="1050" b="1" i="0" kern="1200" dirty="0">
                          <a:solidFill>
                            <a:schemeClr val="bg1"/>
                          </a:solidFill>
                          <a:effectLst/>
                          <a:latin typeface="Arial" panose="020B0604020202020204" pitchFamily="34" charset="0"/>
                          <a:ea typeface="+mn-ea"/>
                          <a:cs typeface="Arial" panose="020B0604020202020204" pitchFamily="34" charset="0"/>
                        </a:rPr>
                        <a:t>Corresponding sub-chapter in FFS Guide</a:t>
                      </a:r>
                    </a:p>
                  </a:txBody>
                  <a:tcPr>
                    <a:lnL w="12700" cap="flat" cmpd="sng" algn="ctr">
                      <a:solidFill>
                        <a:srgbClr val="E70052"/>
                      </a:solidFill>
                      <a:prstDash val="solid"/>
                      <a:round/>
                      <a:headEnd type="none" w="med" len="med"/>
                      <a:tailEnd type="none" w="med" len="me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solidFill>
                      <a:srgbClr val="E70052"/>
                    </a:solidFill>
                  </a:tcPr>
                </a:tc>
                <a:extLst>
                  <a:ext uri="{0D108BD9-81ED-4DB2-BD59-A6C34878D82A}">
                    <a16:rowId xmlns:a16="http://schemas.microsoft.com/office/drawing/2014/main" val="404256075"/>
                  </a:ext>
                </a:extLst>
              </a:tr>
              <a:tr h="265176">
                <a:tc>
                  <a:txBody>
                    <a:bodyPr/>
                    <a:lstStyle/>
                    <a:p>
                      <a:r>
                        <a:rPr lang="en-US" sz="1050" b="1" dirty="0">
                          <a:latin typeface="Arial" panose="020B0604020202020204" pitchFamily="34" charset="0"/>
                          <a:cs typeface="Arial" panose="020B0604020202020204" pitchFamily="34" charset="0"/>
                          <a:hlinkClick r:id="rId3"/>
                        </a:rPr>
                        <a:t>Facilitators introduction</a:t>
                      </a:r>
                      <a:endParaRPr lang="en-US" sz="1050" b="1" dirty="0">
                        <a:latin typeface="Arial" panose="020B0604020202020204" pitchFamily="34" charset="0"/>
                        <a:cs typeface="Arial" panose="020B0604020202020204" pitchFamily="34" charset="0"/>
                      </a:endParaRPr>
                    </a:p>
                  </a:txBody>
                  <a:tcPr>
                    <a:lnL w="12700" cmpd="sng">
                      <a:solidFill>
                        <a:srgbClr val="E70052"/>
                      </a:solidFill>
                      <a:prstDash val="soli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tc>
                  <a:txBody>
                    <a:bodyPr/>
                    <a:lstStyle/>
                    <a:p>
                      <a:endParaRPr lang="en-US" sz="1050" b="1" i="0" kern="1200" dirty="0">
                        <a:solidFill>
                          <a:schemeClr val="tx1"/>
                        </a:solidFill>
                        <a:effectLst/>
                        <a:latin typeface="Arial" panose="020B0604020202020204" pitchFamily="34" charset="0"/>
                        <a:ea typeface="+mn-ea"/>
                        <a:cs typeface="Arial" panose="020B0604020202020204" pitchFamily="34" charset="0"/>
                      </a:endParaRPr>
                    </a:p>
                  </a:txBody>
                  <a:tcPr>
                    <a:lnL w="12700" cap="flat" cmpd="sng" algn="ctr">
                      <a:solidFill>
                        <a:srgbClr val="E70052"/>
                      </a:solidFill>
                      <a:prstDash val="solid"/>
                      <a:round/>
                      <a:headEnd type="none" w="med" len="med"/>
                      <a:tailEnd type="none" w="med" len="me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extLst>
                  <a:ext uri="{0D108BD9-81ED-4DB2-BD59-A6C34878D82A}">
                    <a16:rowId xmlns:a16="http://schemas.microsoft.com/office/drawing/2014/main" val="1829018268"/>
                  </a:ext>
                </a:extLst>
              </a:tr>
              <a:tr h="265176">
                <a:tc>
                  <a:txBody>
                    <a:bodyPr/>
                    <a:lstStyle/>
                    <a:p>
                      <a:r>
                        <a:rPr lang="en-US" sz="1050" b="1" i="0" kern="1200" dirty="0">
                          <a:solidFill>
                            <a:srgbClr val="FF0000"/>
                          </a:solidFill>
                          <a:effectLst/>
                          <a:latin typeface="Arial" panose="020B0604020202020204" pitchFamily="34" charset="0"/>
                          <a:ea typeface="+mn-ea"/>
                          <a:cs typeface="Arial" panose="020B0604020202020204" pitchFamily="34" charset="0"/>
                          <a:hlinkClick r:id="rId4"/>
                        </a:rPr>
                        <a:t>Introduction and Purpose</a:t>
                      </a:r>
                      <a:endParaRPr lang="en-US" sz="1050" b="1" dirty="0">
                        <a:solidFill>
                          <a:srgbClr val="FF0000"/>
                        </a:solidFill>
                        <a:latin typeface="Arial" panose="020B0604020202020204" pitchFamily="34" charset="0"/>
                        <a:cs typeface="Arial" panose="020B0604020202020204" pitchFamily="34" charset="0"/>
                      </a:endParaRPr>
                    </a:p>
                  </a:txBody>
                  <a:tcPr>
                    <a:lnL w="12700" cmpd="sng">
                      <a:solidFill>
                        <a:srgbClr val="E70052"/>
                      </a:solidFill>
                      <a:prstDash val="soli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tc>
                  <a:txBody>
                    <a:bodyPr/>
                    <a:lstStyle/>
                    <a:p>
                      <a:r>
                        <a:rPr lang="en-US" sz="1050" b="1" i="0" kern="1200" dirty="0">
                          <a:solidFill>
                            <a:schemeClr val="tx1"/>
                          </a:solidFill>
                          <a:effectLst/>
                          <a:latin typeface="Arial" panose="020B0604020202020204" pitchFamily="34" charset="0"/>
                          <a:ea typeface="+mn-ea"/>
                          <a:cs typeface="Arial" panose="020B0604020202020204" pitchFamily="34" charset="0"/>
                        </a:rPr>
                        <a:t>1.1</a:t>
                      </a:r>
                    </a:p>
                  </a:txBody>
                  <a:tcPr>
                    <a:lnL w="12700" cap="flat" cmpd="sng" algn="ctr">
                      <a:solidFill>
                        <a:srgbClr val="E70052"/>
                      </a:solidFill>
                      <a:prstDash val="solid"/>
                      <a:round/>
                      <a:headEnd type="none" w="med" len="med"/>
                      <a:tailEnd type="none" w="med" len="me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extLst>
                  <a:ext uri="{0D108BD9-81ED-4DB2-BD59-A6C34878D82A}">
                    <a16:rowId xmlns:a16="http://schemas.microsoft.com/office/drawing/2014/main" val="3828214805"/>
                  </a:ext>
                </a:extLst>
              </a:tr>
              <a:tr h="265176">
                <a:tc>
                  <a:txBody>
                    <a:bodyPr/>
                    <a:lstStyle/>
                    <a:p>
                      <a:r>
                        <a:rPr lang="en-US" sz="1050" b="1" i="0" kern="1200" dirty="0">
                          <a:solidFill>
                            <a:schemeClr val="tx1"/>
                          </a:solidFill>
                          <a:effectLst/>
                          <a:latin typeface="Arial" panose="020B0604020202020204" pitchFamily="34" charset="0"/>
                          <a:ea typeface="+mn-ea"/>
                          <a:cs typeface="Arial" panose="020B0604020202020204" pitchFamily="34" charset="0"/>
                          <a:hlinkClick r:id="rId5"/>
                        </a:rPr>
                        <a:t>Why develop farmer seed production and marketing capacity?</a:t>
                      </a:r>
                      <a:endParaRPr lang="en-US" sz="1050" b="1" dirty="0">
                        <a:latin typeface="Arial" panose="020B0604020202020204" pitchFamily="34" charset="0"/>
                        <a:cs typeface="Arial" panose="020B0604020202020204" pitchFamily="34" charset="0"/>
                      </a:endParaRPr>
                    </a:p>
                  </a:txBody>
                  <a:tcPr>
                    <a:lnL w="12700" cmpd="sng">
                      <a:solidFill>
                        <a:srgbClr val="E70052"/>
                      </a:solidFill>
                      <a:prstDash val="soli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tc>
                  <a:txBody>
                    <a:bodyPr/>
                    <a:lstStyle/>
                    <a:p>
                      <a:r>
                        <a:rPr lang="en-US" sz="1050" b="1" i="0" kern="1200" dirty="0">
                          <a:solidFill>
                            <a:schemeClr val="tx1"/>
                          </a:solidFill>
                          <a:effectLst/>
                          <a:latin typeface="Arial" panose="020B0604020202020204" pitchFamily="34" charset="0"/>
                          <a:ea typeface="+mn-ea"/>
                          <a:cs typeface="Arial" panose="020B0604020202020204" pitchFamily="34" charset="0"/>
                        </a:rPr>
                        <a:t>2.3</a:t>
                      </a:r>
                    </a:p>
                  </a:txBody>
                  <a:tcPr>
                    <a:lnL w="12700" cap="flat" cmpd="sng" algn="ctr">
                      <a:solidFill>
                        <a:srgbClr val="E70052"/>
                      </a:solidFill>
                      <a:prstDash val="solid"/>
                      <a:round/>
                      <a:headEnd type="none" w="med" len="med"/>
                      <a:tailEnd type="none" w="med" len="me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extLst>
                  <a:ext uri="{0D108BD9-81ED-4DB2-BD59-A6C34878D82A}">
                    <a16:rowId xmlns:a16="http://schemas.microsoft.com/office/drawing/2014/main" val="1205773552"/>
                  </a:ext>
                </a:extLst>
              </a:tr>
              <a:tr h="265176">
                <a:tc>
                  <a:txBody>
                    <a:bodyPr/>
                    <a:lstStyle/>
                    <a:p>
                      <a:r>
                        <a:rPr lang="en-US" sz="1050" b="1" i="0" kern="1200" dirty="0">
                          <a:solidFill>
                            <a:schemeClr val="tx1"/>
                          </a:solidFill>
                          <a:effectLst/>
                          <a:latin typeface="Arial" panose="020B0604020202020204" pitchFamily="34" charset="0"/>
                          <a:ea typeface="+mn-ea"/>
                          <a:cs typeface="Arial" panose="020B0604020202020204" pitchFamily="34" charset="0"/>
                        </a:rPr>
                        <a:t>For whom is the guide intended?</a:t>
                      </a:r>
                      <a:endParaRPr lang="en-US" sz="1050" b="1" dirty="0">
                        <a:solidFill>
                          <a:schemeClr val="tx1"/>
                        </a:solidFill>
                        <a:latin typeface="Arial" panose="020B0604020202020204" pitchFamily="34" charset="0"/>
                        <a:cs typeface="Arial" panose="020B0604020202020204" pitchFamily="34" charset="0"/>
                      </a:endParaRPr>
                    </a:p>
                  </a:txBody>
                  <a:tcPr>
                    <a:lnL w="12700" cmpd="sng">
                      <a:solidFill>
                        <a:srgbClr val="E70052"/>
                      </a:solidFill>
                      <a:prstDash val="soli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tc>
                  <a:txBody>
                    <a:bodyPr/>
                    <a:lstStyle/>
                    <a:p>
                      <a:r>
                        <a:rPr lang="en-US" sz="1050" b="1" i="0" kern="1200" dirty="0">
                          <a:solidFill>
                            <a:schemeClr val="tx1"/>
                          </a:solidFill>
                          <a:effectLst/>
                          <a:latin typeface="Arial" panose="020B0604020202020204" pitchFamily="34" charset="0"/>
                          <a:ea typeface="+mn-ea"/>
                          <a:cs typeface="Arial" panose="020B0604020202020204" pitchFamily="34" charset="0"/>
                        </a:rPr>
                        <a:t>1.2</a:t>
                      </a:r>
                    </a:p>
                  </a:txBody>
                  <a:tcPr>
                    <a:lnL w="12700" cap="flat" cmpd="sng" algn="ctr">
                      <a:solidFill>
                        <a:srgbClr val="E70052"/>
                      </a:solidFill>
                      <a:prstDash val="solid"/>
                      <a:round/>
                      <a:headEnd type="none" w="med" len="med"/>
                      <a:tailEnd type="none" w="med" len="me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extLst>
                  <a:ext uri="{0D108BD9-81ED-4DB2-BD59-A6C34878D82A}">
                    <a16:rowId xmlns:a16="http://schemas.microsoft.com/office/drawing/2014/main" val="1980411399"/>
                  </a:ext>
                </a:extLst>
              </a:tr>
              <a:tr h="265176">
                <a:tc>
                  <a:txBody>
                    <a:bodyPr/>
                    <a:lstStyle/>
                    <a:p>
                      <a:r>
                        <a:rPr lang="en-US" sz="1050" b="1" i="0" kern="1200" dirty="0">
                          <a:solidFill>
                            <a:schemeClr val="tx1"/>
                          </a:solidFill>
                          <a:effectLst/>
                          <a:latin typeface="Arial" panose="020B0604020202020204" pitchFamily="34" charset="0"/>
                          <a:ea typeface="+mn-ea"/>
                          <a:cs typeface="Arial" panose="020B0604020202020204" pitchFamily="34" charset="0"/>
                        </a:rPr>
                        <a:t>Organization of the guide</a:t>
                      </a:r>
                      <a:endParaRPr lang="en-US" sz="1050" b="1" dirty="0">
                        <a:solidFill>
                          <a:schemeClr val="tx1"/>
                        </a:solidFill>
                        <a:latin typeface="Arial" panose="020B0604020202020204" pitchFamily="34" charset="0"/>
                        <a:cs typeface="Arial" panose="020B0604020202020204" pitchFamily="34" charset="0"/>
                      </a:endParaRPr>
                    </a:p>
                  </a:txBody>
                  <a:tcPr>
                    <a:lnL w="12700" cmpd="sng">
                      <a:solidFill>
                        <a:srgbClr val="E70052"/>
                      </a:solidFill>
                      <a:prstDash val="soli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tc>
                  <a:txBody>
                    <a:bodyPr/>
                    <a:lstStyle/>
                    <a:p>
                      <a:r>
                        <a:rPr lang="en-US" sz="1050" b="1" i="0" kern="1200" dirty="0">
                          <a:solidFill>
                            <a:schemeClr val="tx1"/>
                          </a:solidFill>
                          <a:effectLst/>
                          <a:latin typeface="Arial" panose="020B0604020202020204" pitchFamily="34" charset="0"/>
                          <a:ea typeface="+mn-ea"/>
                          <a:cs typeface="Arial" panose="020B0604020202020204" pitchFamily="34" charset="0"/>
                        </a:rPr>
                        <a:t>1.3</a:t>
                      </a:r>
                    </a:p>
                  </a:txBody>
                  <a:tcPr>
                    <a:lnL w="12700" cap="flat" cmpd="sng" algn="ctr">
                      <a:solidFill>
                        <a:srgbClr val="E70052"/>
                      </a:solidFill>
                      <a:prstDash val="solid"/>
                      <a:round/>
                      <a:headEnd type="none" w="med" len="med"/>
                      <a:tailEnd type="none" w="med" len="me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extLst>
                  <a:ext uri="{0D108BD9-81ED-4DB2-BD59-A6C34878D82A}">
                    <a16:rowId xmlns:a16="http://schemas.microsoft.com/office/drawing/2014/main" val="1473672873"/>
                  </a:ext>
                </a:extLst>
              </a:tr>
              <a:tr h="265176">
                <a:tc>
                  <a:txBody>
                    <a:bodyPr/>
                    <a:lstStyle/>
                    <a:p>
                      <a:r>
                        <a:rPr lang="en-US" sz="1050" b="1" i="0" kern="1200" dirty="0">
                          <a:solidFill>
                            <a:schemeClr val="tx1"/>
                          </a:solidFill>
                          <a:effectLst/>
                          <a:latin typeface="Arial" panose="020B0604020202020204" pitchFamily="34" charset="0"/>
                          <a:ea typeface="+mn-ea"/>
                          <a:cs typeface="Arial" panose="020B0604020202020204" pitchFamily="34" charset="0"/>
                          <a:hlinkClick r:id="rId6"/>
                        </a:rPr>
                        <a:t>Principles of the Farmer Field School</a:t>
                      </a:r>
                      <a:endParaRPr lang="en-US" sz="1050" b="1" dirty="0">
                        <a:latin typeface="Arial" panose="020B0604020202020204" pitchFamily="34" charset="0"/>
                        <a:cs typeface="Arial" panose="020B0604020202020204" pitchFamily="34" charset="0"/>
                      </a:endParaRPr>
                    </a:p>
                  </a:txBody>
                  <a:tcPr>
                    <a:lnL w="12700" cmpd="sng">
                      <a:solidFill>
                        <a:srgbClr val="E70052"/>
                      </a:solidFill>
                      <a:prstDash val="soli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tc>
                  <a:txBody>
                    <a:bodyPr/>
                    <a:lstStyle/>
                    <a:p>
                      <a:r>
                        <a:rPr lang="en-US" sz="1050" b="1" i="0" kern="1200" dirty="0">
                          <a:solidFill>
                            <a:schemeClr val="tx1"/>
                          </a:solidFill>
                          <a:effectLst/>
                          <a:latin typeface="Arial" panose="020B0604020202020204" pitchFamily="34" charset="0"/>
                          <a:ea typeface="+mn-ea"/>
                          <a:cs typeface="Arial" panose="020B0604020202020204" pitchFamily="34" charset="0"/>
                        </a:rPr>
                        <a:t>1.4</a:t>
                      </a:r>
                    </a:p>
                  </a:txBody>
                  <a:tcPr>
                    <a:lnL w="12700" cap="flat" cmpd="sng" algn="ctr">
                      <a:solidFill>
                        <a:srgbClr val="E70052"/>
                      </a:solidFill>
                      <a:prstDash val="solid"/>
                      <a:round/>
                      <a:headEnd type="none" w="med" len="med"/>
                      <a:tailEnd type="none" w="med" len="me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extLst>
                  <a:ext uri="{0D108BD9-81ED-4DB2-BD59-A6C34878D82A}">
                    <a16:rowId xmlns:a16="http://schemas.microsoft.com/office/drawing/2014/main" val="4199885528"/>
                  </a:ext>
                </a:extLst>
              </a:tr>
              <a:tr h="265176">
                <a:tc>
                  <a:txBody>
                    <a:bodyPr/>
                    <a:lstStyle/>
                    <a:p>
                      <a:r>
                        <a:rPr lang="en-US" sz="1050" b="1" i="0" kern="1200" dirty="0">
                          <a:solidFill>
                            <a:schemeClr val="tx1"/>
                          </a:solidFill>
                          <a:effectLst/>
                          <a:latin typeface="Arial" panose="020B0604020202020204" pitchFamily="34" charset="0"/>
                          <a:ea typeface="+mn-ea"/>
                          <a:cs typeface="Arial" panose="020B0604020202020204" pitchFamily="34" charset="0"/>
                        </a:rPr>
                        <a:t>Integrated trainings: various SD=HS FFS Topics</a:t>
                      </a:r>
                      <a:endParaRPr lang="en-US" sz="1050" b="1" dirty="0">
                        <a:solidFill>
                          <a:schemeClr val="tx1"/>
                        </a:solidFill>
                        <a:latin typeface="Arial" panose="020B0604020202020204" pitchFamily="34" charset="0"/>
                        <a:cs typeface="Arial" panose="020B0604020202020204" pitchFamily="34" charset="0"/>
                      </a:endParaRPr>
                    </a:p>
                  </a:txBody>
                  <a:tcPr>
                    <a:lnL w="12700" cap="flat" cmpd="sng" algn="ctr">
                      <a:solidFill>
                        <a:srgbClr val="E70052"/>
                      </a:solidFill>
                      <a:prstDash val="solid"/>
                      <a:round/>
                      <a:headEnd type="none" w="med" len="med"/>
                      <a:tailEnd type="none" w="med" len="me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mpd="sng">
                      <a:solidFill>
                        <a:srgbClr val="E70052"/>
                      </a:solidFill>
                      <a:prstDash val="solid"/>
                    </a:lnB>
                  </a:tcPr>
                </a:tc>
                <a:tc>
                  <a:txBody>
                    <a:bodyPr/>
                    <a:lstStyle/>
                    <a:p>
                      <a:r>
                        <a:rPr lang="en-US" sz="1050" b="1" i="0" kern="1200" dirty="0">
                          <a:solidFill>
                            <a:schemeClr val="tx1"/>
                          </a:solidFill>
                          <a:effectLst/>
                          <a:latin typeface="Arial" panose="020B0604020202020204" pitchFamily="34" charset="0"/>
                          <a:ea typeface="+mn-ea"/>
                          <a:cs typeface="Arial" panose="020B0604020202020204" pitchFamily="34" charset="0"/>
                        </a:rPr>
                        <a:t>1.5</a:t>
                      </a:r>
                    </a:p>
                  </a:txBody>
                  <a:tcPr>
                    <a:lnL w="12700" cap="flat" cmpd="sng" algn="ctr">
                      <a:solidFill>
                        <a:srgbClr val="E70052"/>
                      </a:solidFill>
                      <a:prstDash val="solid"/>
                      <a:round/>
                      <a:headEnd type="none" w="med" len="med"/>
                      <a:tailEnd type="none" w="med" len="me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extLst>
                  <a:ext uri="{0D108BD9-81ED-4DB2-BD59-A6C34878D82A}">
                    <a16:rowId xmlns:a16="http://schemas.microsoft.com/office/drawing/2014/main" val="2480823244"/>
                  </a:ext>
                </a:extLst>
              </a:tr>
            </a:tbl>
          </a:graphicData>
        </a:graphic>
      </p:graphicFrame>
      <p:sp>
        <p:nvSpPr>
          <p:cNvPr id="10" name="TextBox 9">
            <a:extLst>
              <a:ext uri="{FF2B5EF4-FFF2-40B4-BE49-F238E27FC236}">
                <a16:creationId xmlns:a16="http://schemas.microsoft.com/office/drawing/2014/main" id="{6B76A034-BCFD-4569-B64B-0B0DA43303B2}"/>
              </a:ext>
            </a:extLst>
          </p:cNvPr>
          <p:cNvSpPr txBox="1"/>
          <p:nvPr/>
        </p:nvSpPr>
        <p:spPr>
          <a:xfrm>
            <a:off x="6346373" y="4740406"/>
            <a:ext cx="2267275" cy="276999"/>
          </a:xfrm>
          <a:prstGeom prst="rect">
            <a:avLst/>
          </a:prstGeom>
          <a:noFill/>
        </p:spPr>
        <p:txBody>
          <a:bodyPr wrap="square">
            <a:spAutoFit/>
          </a:bodyPr>
          <a:lstStyle/>
          <a:p>
            <a:pPr algn="l" rtl="0">
              <a:spcBef>
                <a:spcPts val="1200"/>
              </a:spcBef>
              <a:spcAft>
                <a:spcPts val="1200"/>
              </a:spcAft>
            </a:pPr>
            <a:r>
              <a:rPr lang="en-US" sz="1200" dirty="0">
                <a:solidFill>
                  <a:srgbClr val="0C884A"/>
                </a:solidFill>
                <a:latin typeface="Arial" panose="020B0604020202020204" pitchFamily="34" charset="0"/>
                <a:cs typeface="Arial" panose="020B0604020202020204" pitchFamily="34" charset="0"/>
              </a:rPr>
              <a:t>Additional resources</a:t>
            </a:r>
          </a:p>
        </p:txBody>
      </p:sp>
      <p:grpSp>
        <p:nvGrpSpPr>
          <p:cNvPr id="24" name="Group 23">
            <a:extLst>
              <a:ext uri="{FF2B5EF4-FFF2-40B4-BE49-F238E27FC236}">
                <a16:creationId xmlns:a16="http://schemas.microsoft.com/office/drawing/2014/main" id="{5EE07E43-D156-428E-85FE-D3137EB665D3}"/>
              </a:ext>
            </a:extLst>
          </p:cNvPr>
          <p:cNvGrpSpPr/>
          <p:nvPr/>
        </p:nvGrpSpPr>
        <p:grpSpPr>
          <a:xfrm>
            <a:off x="6501385" y="5342387"/>
            <a:ext cx="457200" cy="336428"/>
            <a:chOff x="6501385" y="5108707"/>
            <a:chExt cx="457200" cy="336428"/>
          </a:xfrm>
        </p:grpSpPr>
        <p:pic>
          <p:nvPicPr>
            <p:cNvPr id="14" name="Graphic 13" descr="Play with solid fill">
              <a:extLst>
                <a:ext uri="{FF2B5EF4-FFF2-40B4-BE49-F238E27FC236}">
                  <a16:creationId xmlns:a16="http://schemas.microsoft.com/office/drawing/2014/main" id="{F780275D-3592-4E91-9CD2-74EC5896086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51725" y="5171734"/>
              <a:ext cx="203418" cy="203418"/>
            </a:xfrm>
            <a:prstGeom prst="rect">
              <a:avLst/>
            </a:prstGeom>
          </p:spPr>
        </p:pic>
        <p:sp>
          <p:nvSpPr>
            <p:cNvPr id="15" name="Rectangle: Rounded Corners 14">
              <a:extLst>
                <a:ext uri="{FF2B5EF4-FFF2-40B4-BE49-F238E27FC236}">
                  <a16:creationId xmlns:a16="http://schemas.microsoft.com/office/drawing/2014/main" id="{C8553145-EBC7-49B9-BB0D-ACE89A20FB29}"/>
                </a:ext>
              </a:extLst>
            </p:cNvPr>
            <p:cNvSpPr/>
            <p:nvPr/>
          </p:nvSpPr>
          <p:spPr>
            <a:xfrm>
              <a:off x="6501385" y="5108707"/>
              <a:ext cx="457200" cy="336428"/>
            </a:xfrm>
            <a:prstGeom prst="roundRect">
              <a:avLst/>
            </a:prstGeom>
            <a:noFill/>
            <a:ln w="28575">
              <a:solidFill>
                <a:srgbClr val="0C88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sp>
        <p:nvSpPr>
          <p:cNvPr id="16" name="TextBox 15">
            <a:extLst>
              <a:ext uri="{FF2B5EF4-FFF2-40B4-BE49-F238E27FC236}">
                <a16:creationId xmlns:a16="http://schemas.microsoft.com/office/drawing/2014/main" id="{3F1071AA-BA30-4641-AB8A-E69F87175A45}"/>
              </a:ext>
            </a:extLst>
          </p:cNvPr>
          <p:cNvSpPr txBox="1"/>
          <p:nvPr/>
        </p:nvSpPr>
        <p:spPr>
          <a:xfrm>
            <a:off x="956949" y="1584557"/>
            <a:ext cx="5348546" cy="369332"/>
          </a:xfrm>
          <a:prstGeom prst="rect">
            <a:avLst/>
          </a:prstGeom>
          <a:noFill/>
        </p:spPr>
        <p:txBody>
          <a:bodyPr wrap="square">
            <a:spAutoFit/>
          </a:bodyPr>
          <a:lstStyle/>
          <a:p>
            <a:pPr algn="l" rtl="0">
              <a:spcBef>
                <a:spcPts val="1200"/>
              </a:spcBef>
              <a:spcAft>
                <a:spcPts val="1200"/>
              </a:spcAft>
            </a:pPr>
            <a:r>
              <a:rPr lang="en-US" b="1" dirty="0">
                <a:solidFill>
                  <a:srgbClr val="0C884A"/>
                </a:solidFill>
                <a:latin typeface="Arial" panose="020B0604020202020204" pitchFamily="34" charset="0"/>
                <a:cs typeface="Arial" panose="020B0604020202020204" pitchFamily="34" charset="0"/>
              </a:rPr>
              <a:t>Introduction</a:t>
            </a:r>
          </a:p>
        </p:txBody>
      </p:sp>
      <p:sp>
        <p:nvSpPr>
          <p:cNvPr id="18" name="TextBox 17">
            <a:extLst>
              <a:ext uri="{FF2B5EF4-FFF2-40B4-BE49-F238E27FC236}">
                <a16:creationId xmlns:a16="http://schemas.microsoft.com/office/drawing/2014/main" id="{6C7BABD8-E592-4565-A795-963FABE998F8}"/>
              </a:ext>
            </a:extLst>
          </p:cNvPr>
          <p:cNvSpPr txBox="1"/>
          <p:nvPr/>
        </p:nvSpPr>
        <p:spPr>
          <a:xfrm>
            <a:off x="7062683" y="5263829"/>
            <a:ext cx="4001557" cy="430887"/>
          </a:xfrm>
          <a:prstGeom prst="rect">
            <a:avLst/>
          </a:prstGeom>
          <a:noFill/>
        </p:spPr>
        <p:txBody>
          <a:bodyPr wrap="square">
            <a:spAutoFit/>
          </a:bodyPr>
          <a:lstStyle/>
          <a:p>
            <a:r>
              <a:rPr lang="en-US" sz="1100" b="1" u="sng" dirty="0">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Video</a:t>
            </a:r>
            <a:r>
              <a:rPr lang="en-US" sz="110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Participatory Plant Breeding </a:t>
            </a:r>
            <a:r>
              <a:rPr lang="en-US" sz="1100" i="1" dirty="0" err="1">
                <a:latin typeface="Arial" panose="020B0604020202020204" pitchFamily="34" charset="0"/>
                <a:cs typeface="Arial" panose="020B0604020202020204" pitchFamily="34" charset="0"/>
              </a:rPr>
              <a:t>Uzumba</a:t>
            </a:r>
            <a:r>
              <a:rPr lang="en-US" sz="1100" i="1" dirty="0">
                <a:latin typeface="Arial" panose="020B0604020202020204" pitchFamily="34" charset="0"/>
                <a:cs typeface="Arial" panose="020B0604020202020204" pitchFamily="34" charset="0"/>
              </a:rPr>
              <a:t> </a:t>
            </a:r>
            <a:r>
              <a:rPr lang="en-US" sz="1100" i="1" dirty="0" err="1">
                <a:latin typeface="Arial" panose="020B0604020202020204" pitchFamily="34" charset="0"/>
                <a:cs typeface="Arial" panose="020B0604020202020204" pitchFamily="34" charset="0"/>
              </a:rPr>
              <a:t>Maramba</a:t>
            </a:r>
            <a:r>
              <a:rPr lang="en-US" sz="1100" i="1" dirty="0">
                <a:latin typeface="Arial" panose="020B0604020202020204" pitchFamily="34" charset="0"/>
                <a:cs typeface="Arial" panose="020B0604020202020204" pitchFamily="34" charset="0"/>
              </a:rPr>
              <a:t>, Zimbabwe </a:t>
            </a:r>
            <a:r>
              <a:rPr lang="en-US" sz="1100" dirty="0">
                <a:latin typeface="Arial" panose="020B0604020202020204" pitchFamily="34" charset="0"/>
                <a:cs typeface="Arial" panose="020B0604020202020204" pitchFamily="34" charset="0"/>
              </a:rPr>
              <a:t>(CTDO)</a:t>
            </a:r>
          </a:p>
        </p:txBody>
      </p:sp>
      <p:cxnSp>
        <p:nvCxnSpPr>
          <p:cNvPr id="20" name="Straight Connector 19">
            <a:extLst>
              <a:ext uri="{FF2B5EF4-FFF2-40B4-BE49-F238E27FC236}">
                <a16:creationId xmlns:a16="http://schemas.microsoft.com/office/drawing/2014/main" id="{D3604649-B7E7-4FEA-B48C-3A29E9F41DDC}"/>
              </a:ext>
            </a:extLst>
          </p:cNvPr>
          <p:cNvCxnSpPr>
            <a:cxnSpLocks/>
          </p:cNvCxnSpPr>
          <p:nvPr/>
        </p:nvCxnSpPr>
        <p:spPr>
          <a:xfrm>
            <a:off x="6416039" y="5133247"/>
            <a:ext cx="4831639" cy="0"/>
          </a:xfrm>
          <a:prstGeom prst="line">
            <a:avLst/>
          </a:prstGeom>
          <a:ln w="28575">
            <a:solidFill>
              <a:srgbClr val="0C884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1EE219A-60A9-4964-946B-7E9FBBB47DA0}"/>
              </a:ext>
            </a:extLst>
          </p:cNvPr>
          <p:cNvCxnSpPr>
            <a:cxnSpLocks/>
          </p:cNvCxnSpPr>
          <p:nvPr/>
        </p:nvCxnSpPr>
        <p:spPr>
          <a:xfrm>
            <a:off x="6394055" y="5849173"/>
            <a:ext cx="4831639" cy="0"/>
          </a:xfrm>
          <a:prstGeom prst="line">
            <a:avLst/>
          </a:prstGeom>
          <a:ln w="28575">
            <a:solidFill>
              <a:srgbClr val="0C884A"/>
            </a:solidFill>
          </a:ln>
        </p:spPr>
        <p:style>
          <a:lnRef idx="1">
            <a:schemeClr val="accent1"/>
          </a:lnRef>
          <a:fillRef idx="0">
            <a:schemeClr val="accent1"/>
          </a:fillRef>
          <a:effectRef idx="0">
            <a:schemeClr val="accent1"/>
          </a:effectRef>
          <a:fontRef idx="minor">
            <a:schemeClr val="tx1"/>
          </a:fontRef>
        </p:style>
      </p:cxnSp>
      <p:pic>
        <p:nvPicPr>
          <p:cNvPr id="21" name="Picture 20" descr="A picture containing text&#10;&#10;Description automatically generated">
            <a:extLst>
              <a:ext uri="{FF2B5EF4-FFF2-40B4-BE49-F238E27FC236}">
                <a16:creationId xmlns:a16="http://schemas.microsoft.com/office/drawing/2014/main" id="{1F9478B8-3E63-4C6F-BA4A-578927FC648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2203" y="503691"/>
            <a:ext cx="1027852" cy="674001"/>
          </a:xfrm>
          <a:prstGeom prst="rect">
            <a:avLst/>
          </a:prstGeom>
        </p:spPr>
      </p:pic>
    </p:spTree>
    <p:extLst>
      <p:ext uri="{BB962C8B-B14F-4D97-AF65-F5344CB8AC3E}">
        <p14:creationId xmlns:p14="http://schemas.microsoft.com/office/powerpoint/2010/main" val="14274982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B2F8B9-4859-4CB1-AC0E-8D7CAB3A8E01}"/>
              </a:ext>
            </a:extLst>
          </p:cNvPr>
          <p:cNvSpPr>
            <a:spLocks noGrp="1"/>
          </p:cNvSpPr>
          <p:nvPr>
            <p:ph idx="1"/>
          </p:nvPr>
        </p:nvSpPr>
        <p:spPr>
          <a:xfrm>
            <a:off x="954905" y="1953588"/>
            <a:ext cx="5137944" cy="2796211"/>
          </a:xfrm>
        </p:spPr>
        <p:txBody>
          <a:bodyPr>
            <a:noAutofit/>
          </a:bodyPr>
          <a:lstStyle/>
          <a:p>
            <a:pPr marL="0" indent="0" algn="just" rtl="0">
              <a:lnSpc>
                <a:spcPct val="120000"/>
              </a:lnSpc>
              <a:spcBef>
                <a:spcPts val="600"/>
              </a:spcBef>
              <a:spcAft>
                <a:spcPts val="600"/>
              </a:spcAft>
              <a:buNone/>
            </a:pPr>
            <a:r>
              <a:rPr lang="en-US" sz="1100" b="0" i="0" dirty="0">
                <a:effectLst/>
                <a:latin typeface="Arial" panose="020B0604020202020204" pitchFamily="34" charset="0"/>
              </a:rPr>
              <a:t>This module provides guidance on the preparatory process which include a 5 to 6 days Training of Trainers’ workshop as a first step towards implementation of the FFS on  Seed Production and Marketing. The </a:t>
            </a:r>
            <a:r>
              <a:rPr lang="en-US" sz="1100" b="0" i="0" dirty="0" err="1">
                <a:effectLst/>
                <a:latin typeface="Arial" panose="020B0604020202020204" pitchFamily="34" charset="0"/>
              </a:rPr>
              <a:t>ToT</a:t>
            </a:r>
            <a:r>
              <a:rPr lang="en-US" sz="1100" b="0" i="0" dirty="0">
                <a:effectLst/>
                <a:latin typeface="Arial" panose="020B0604020202020204" pitchFamily="34" charset="0"/>
              </a:rPr>
              <a:t> may involve external resource persons and experts who contribute to specific topics. The </a:t>
            </a:r>
            <a:r>
              <a:rPr lang="en-US" sz="1100" b="0" i="0" dirty="0" err="1">
                <a:effectLst/>
                <a:latin typeface="Arial" panose="020B0604020202020204" pitchFamily="34" charset="0"/>
              </a:rPr>
              <a:t>ToT</a:t>
            </a:r>
            <a:r>
              <a:rPr lang="en-US" sz="1100" b="0" i="0" dirty="0">
                <a:effectLst/>
                <a:latin typeface="Arial" panose="020B0604020202020204" pitchFamily="34" charset="0"/>
              </a:rPr>
              <a:t> requires a strong commitment and sufficient time with which to facilitate </a:t>
            </a:r>
            <a:r>
              <a:rPr lang="en-US" sz="1100" dirty="0">
                <a:latin typeface="Arial" panose="020B0604020202020204" pitchFamily="34" charset="0"/>
              </a:rPr>
              <a:t>a minimum of one </a:t>
            </a:r>
            <a:r>
              <a:rPr lang="en-US" sz="1100" b="0" i="0" dirty="0">
                <a:effectLst/>
                <a:latin typeface="Arial" panose="020B0604020202020204" pitchFamily="34" charset="0"/>
              </a:rPr>
              <a:t>FFS cycle within a growing season. </a:t>
            </a:r>
          </a:p>
          <a:p>
            <a:pPr marL="0" indent="0" algn="just" rtl="0">
              <a:lnSpc>
                <a:spcPct val="120000"/>
              </a:lnSpc>
              <a:spcBef>
                <a:spcPts val="600"/>
              </a:spcBef>
              <a:spcAft>
                <a:spcPts val="600"/>
              </a:spcAft>
              <a:buNone/>
            </a:pPr>
            <a:r>
              <a:rPr lang="en-US" sz="1100" b="0" i="0" dirty="0">
                <a:effectLst/>
                <a:latin typeface="Arial" panose="020B0604020202020204" pitchFamily="34" charset="0"/>
              </a:rPr>
              <a:t>In addition to facilitating the </a:t>
            </a:r>
            <a:r>
              <a:rPr lang="en-US" sz="1100" b="0" i="0" dirty="0" err="1">
                <a:effectLst/>
                <a:latin typeface="Arial" panose="020B0604020202020204" pitchFamily="34" charset="0"/>
              </a:rPr>
              <a:t>ToT</a:t>
            </a:r>
            <a:r>
              <a:rPr lang="en-US" sz="1100" b="0" i="0" dirty="0">
                <a:effectLst/>
                <a:latin typeface="Arial" panose="020B0604020202020204" pitchFamily="34" charset="0"/>
              </a:rPr>
              <a:t> preparatory activities to be undertaken include community awareness meetings. </a:t>
            </a:r>
          </a:p>
          <a:p>
            <a:pPr marL="0" indent="0" algn="just" rtl="0">
              <a:lnSpc>
                <a:spcPct val="120000"/>
              </a:lnSpc>
              <a:spcBef>
                <a:spcPts val="600"/>
              </a:spcBef>
              <a:spcAft>
                <a:spcPts val="600"/>
              </a:spcAft>
              <a:buNone/>
            </a:pPr>
            <a:r>
              <a:rPr lang="en-US" sz="1100" dirty="0">
                <a:latin typeface="Arial" panose="020B0604020202020204" pitchFamily="34" charset="0"/>
              </a:rPr>
              <a:t>In this </a:t>
            </a:r>
            <a:r>
              <a:rPr lang="en-US" sz="1100" b="0" i="0" dirty="0">
                <a:effectLst/>
                <a:latin typeface="Arial" panose="020B0604020202020204" pitchFamily="34" charset="0"/>
              </a:rPr>
              <a:t>module participants also reflect on the involvement of youth along</a:t>
            </a:r>
            <a:r>
              <a:rPr lang="en-US" sz="1100" dirty="0">
                <a:latin typeface="Arial" panose="020B0604020202020204" pitchFamily="34" charset="0"/>
              </a:rPr>
              <a:t>side </a:t>
            </a:r>
            <a:r>
              <a:rPr lang="en-US" sz="1100" b="0" i="0" dirty="0">
                <a:effectLst/>
                <a:latin typeface="Arial" panose="020B0604020202020204" pitchFamily="34" charset="0"/>
              </a:rPr>
              <a:t>gender equality and equity in the development of a robust Farmer Seed Enterprise, and in an FFS context. Within the program, </a:t>
            </a:r>
            <a:r>
              <a:rPr lang="en-US" sz="1100" dirty="0">
                <a:latin typeface="Arial" panose="020B0604020202020204" pitchFamily="34" charset="0"/>
              </a:rPr>
              <a:t>a separate </a:t>
            </a:r>
            <a:r>
              <a:rPr lang="en-US" sz="1100" b="0" i="1" dirty="0">
                <a:effectLst/>
                <a:latin typeface="Arial" panose="020B0604020202020204" pitchFamily="34" charset="0"/>
                <a:hlinkClick r:id="rId2"/>
              </a:rPr>
              <a:t>Gender Journey </a:t>
            </a:r>
            <a:r>
              <a:rPr lang="en-US" sz="1100" b="0" dirty="0">
                <a:effectLst/>
                <a:latin typeface="Arial" panose="020B0604020202020204" pitchFamily="34" charset="0"/>
                <a:hlinkClick r:id="rId2"/>
              </a:rPr>
              <a:t>module</a:t>
            </a:r>
            <a:r>
              <a:rPr lang="en-US" sz="1100" b="0" i="1" dirty="0">
                <a:effectLst/>
                <a:latin typeface="Arial" panose="020B0604020202020204" pitchFamily="34" charset="0"/>
                <a:hlinkClick r:id="rId2"/>
              </a:rPr>
              <a:t> </a:t>
            </a:r>
            <a:r>
              <a:rPr lang="en-US" sz="1100" dirty="0">
                <a:latin typeface="Arial" panose="020B0604020202020204" pitchFamily="34" charset="0"/>
              </a:rPr>
              <a:t>is available for implementation within an FFS. </a:t>
            </a:r>
            <a:endParaRPr lang="en-US" sz="1100" b="0" i="0" dirty="0">
              <a:effectLst/>
              <a:latin typeface="Arial" panose="020B0604020202020204" pitchFamily="34" charset="0"/>
            </a:endParaRPr>
          </a:p>
        </p:txBody>
      </p:sp>
      <p:sp>
        <p:nvSpPr>
          <p:cNvPr id="5" name="Title 1">
            <a:extLst>
              <a:ext uri="{FF2B5EF4-FFF2-40B4-BE49-F238E27FC236}">
                <a16:creationId xmlns:a16="http://schemas.microsoft.com/office/drawing/2014/main" id="{8F584C6D-EBBF-4BDD-81DC-9436CF5F3F95}"/>
              </a:ext>
            </a:extLst>
          </p:cNvPr>
          <p:cNvSpPr txBox="1">
            <a:spLocks/>
          </p:cNvSpPr>
          <p:nvPr/>
        </p:nvSpPr>
        <p:spPr>
          <a:xfrm>
            <a:off x="10871200" y="6176962"/>
            <a:ext cx="939800" cy="6304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1800" b="1" dirty="0">
                <a:solidFill>
                  <a:srgbClr val="0C884A"/>
                </a:solidFill>
                <a:latin typeface="Oxfam TSTAR PRO Medium" panose="02000806030000020004" pitchFamily="2" charset="0"/>
              </a:rPr>
              <a:t>11</a:t>
            </a:r>
          </a:p>
        </p:txBody>
      </p:sp>
      <p:sp>
        <p:nvSpPr>
          <p:cNvPr id="8" name="TextBox 7">
            <a:extLst>
              <a:ext uri="{FF2B5EF4-FFF2-40B4-BE49-F238E27FC236}">
                <a16:creationId xmlns:a16="http://schemas.microsoft.com/office/drawing/2014/main" id="{96D05511-7400-4454-9A0C-7F9FD1468F93}"/>
              </a:ext>
            </a:extLst>
          </p:cNvPr>
          <p:cNvSpPr txBox="1"/>
          <p:nvPr/>
        </p:nvSpPr>
        <p:spPr>
          <a:xfrm>
            <a:off x="6346373" y="1584557"/>
            <a:ext cx="5348546" cy="276999"/>
          </a:xfrm>
          <a:prstGeom prst="rect">
            <a:avLst/>
          </a:prstGeom>
          <a:noFill/>
        </p:spPr>
        <p:txBody>
          <a:bodyPr wrap="square">
            <a:spAutoFit/>
          </a:bodyPr>
          <a:lstStyle/>
          <a:p>
            <a:pPr>
              <a:spcBef>
                <a:spcPts val="1200"/>
              </a:spcBef>
              <a:spcAft>
                <a:spcPts val="1200"/>
              </a:spcAft>
            </a:pPr>
            <a:r>
              <a:rPr lang="en-US" sz="1200" dirty="0">
                <a:solidFill>
                  <a:srgbClr val="E70052"/>
                </a:solidFill>
                <a:latin typeface="Arial" panose="020B0604020202020204" pitchFamily="34" charset="0"/>
                <a:cs typeface="Arial" panose="020B0604020202020204" pitchFamily="34" charset="0"/>
              </a:rPr>
              <a:t>Module 2 - Preparatory Activities</a:t>
            </a:r>
          </a:p>
        </p:txBody>
      </p:sp>
      <p:sp>
        <p:nvSpPr>
          <p:cNvPr id="7" name="Title 1">
            <a:extLst>
              <a:ext uri="{FF2B5EF4-FFF2-40B4-BE49-F238E27FC236}">
                <a16:creationId xmlns:a16="http://schemas.microsoft.com/office/drawing/2014/main" id="{273EE16D-7B48-4FA4-B6AA-1E101827DC8E}"/>
              </a:ext>
            </a:extLst>
          </p:cNvPr>
          <p:cNvSpPr>
            <a:spLocks noGrp="1"/>
          </p:cNvSpPr>
          <p:nvPr>
            <p:ph type="title"/>
          </p:nvPr>
        </p:nvSpPr>
        <p:spPr>
          <a:xfrm>
            <a:off x="8613648" y="365125"/>
            <a:ext cx="2740152" cy="1325563"/>
          </a:xfrm>
        </p:spPr>
        <p:txBody>
          <a:bodyPr/>
          <a:lstStyle/>
          <a:p>
            <a:pPr algn="r"/>
            <a:r>
              <a:rPr lang="en-US" b="1" u="sng" dirty="0">
                <a:solidFill>
                  <a:srgbClr val="0C884A"/>
                </a:solidFill>
                <a:latin typeface="Oxfam TSTAR PRO Headline" panose="02000806030000020004" pitchFamily="2" charset="0"/>
                <a:ea typeface="Source Sans Pro" panose="020B0503030403020204" pitchFamily="34" charset="0"/>
              </a:rPr>
              <a:t>MODULE 2</a:t>
            </a:r>
          </a:p>
        </p:txBody>
      </p:sp>
      <p:graphicFrame>
        <p:nvGraphicFramePr>
          <p:cNvPr id="2" name="Table 1">
            <a:extLst>
              <a:ext uri="{FF2B5EF4-FFF2-40B4-BE49-F238E27FC236}">
                <a16:creationId xmlns:a16="http://schemas.microsoft.com/office/drawing/2014/main" id="{A10E2C0F-904B-4B25-A51E-35CAD4A21C1F}"/>
              </a:ext>
            </a:extLst>
          </p:cNvPr>
          <p:cNvGraphicFramePr>
            <a:graphicFrameLocks noGrp="1"/>
          </p:cNvGraphicFramePr>
          <p:nvPr/>
        </p:nvGraphicFramePr>
        <p:xfrm>
          <a:off x="6044184" y="2029968"/>
          <a:ext cx="914400" cy="566928"/>
        </p:xfrm>
        <a:graphic>
          <a:graphicData uri="http://schemas.openxmlformats.org/drawingml/2006/table">
            <a:tbl>
              <a:tblPr/>
              <a:tblGrid>
                <a:gridCol w="914400">
                  <a:extLst>
                    <a:ext uri="{9D8B030D-6E8A-4147-A177-3AD203B41FA5}">
                      <a16:colId xmlns:a16="http://schemas.microsoft.com/office/drawing/2014/main" val="462537980"/>
                    </a:ext>
                  </a:extLst>
                </a:gridCol>
              </a:tblGrid>
              <a:tr h="566928">
                <a:tc>
                  <a:txBody>
                    <a:bodyPr/>
                    <a:lstStyle/>
                    <a:p>
                      <a:endParaRPr lang="en-US" dirty="0">
                        <a:solidFill>
                          <a:srgbClr val="E7005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819338194"/>
                  </a:ext>
                </a:extLst>
              </a:tr>
            </a:tbl>
          </a:graphicData>
        </a:graphic>
      </p:graphicFrame>
      <p:graphicFrame>
        <p:nvGraphicFramePr>
          <p:cNvPr id="4" name="Table 3">
            <a:extLst>
              <a:ext uri="{FF2B5EF4-FFF2-40B4-BE49-F238E27FC236}">
                <a16:creationId xmlns:a16="http://schemas.microsoft.com/office/drawing/2014/main" id="{452EF0FB-CE95-4DA1-8B53-F71D858554B3}"/>
              </a:ext>
            </a:extLst>
          </p:cNvPr>
          <p:cNvGraphicFramePr>
            <a:graphicFrameLocks noGrp="1"/>
          </p:cNvGraphicFramePr>
          <p:nvPr>
            <p:extLst>
              <p:ext uri="{D42A27DB-BD31-4B8C-83A1-F6EECF244321}">
                <p14:modId xmlns:p14="http://schemas.microsoft.com/office/powerpoint/2010/main" val="2957572570"/>
              </p:ext>
            </p:extLst>
          </p:nvPr>
        </p:nvGraphicFramePr>
        <p:xfrm>
          <a:off x="6416039" y="1995921"/>
          <a:ext cx="4831639" cy="1487424"/>
        </p:xfrm>
        <a:graphic>
          <a:graphicData uri="http://schemas.openxmlformats.org/drawingml/2006/table">
            <a:tbl>
              <a:tblPr/>
              <a:tblGrid>
                <a:gridCol w="3075433">
                  <a:extLst>
                    <a:ext uri="{9D8B030D-6E8A-4147-A177-3AD203B41FA5}">
                      <a16:colId xmlns:a16="http://schemas.microsoft.com/office/drawing/2014/main" val="89352525"/>
                    </a:ext>
                  </a:extLst>
                </a:gridCol>
                <a:gridCol w="1756206">
                  <a:extLst>
                    <a:ext uri="{9D8B030D-6E8A-4147-A177-3AD203B41FA5}">
                      <a16:colId xmlns:a16="http://schemas.microsoft.com/office/drawing/2014/main" val="3829644986"/>
                    </a:ext>
                  </a:extLst>
                </a:gridCol>
              </a:tblGrid>
              <a:tr h="265176">
                <a:tc>
                  <a:txBody>
                    <a:bodyPr/>
                    <a:lstStyle/>
                    <a:p>
                      <a:r>
                        <a:rPr lang="en-US" sz="1100" b="1" i="0" kern="1200" dirty="0">
                          <a:solidFill>
                            <a:schemeClr val="bg1"/>
                          </a:solidFill>
                          <a:effectLst/>
                          <a:latin typeface="Arial" panose="020B0604020202020204" pitchFamily="34" charset="0"/>
                          <a:ea typeface="+mn-ea"/>
                          <a:cs typeface="Arial" panose="020B0604020202020204" pitchFamily="34" charset="0"/>
                        </a:rPr>
                        <a:t>Topics Module 2</a:t>
                      </a:r>
                    </a:p>
                  </a:txBody>
                  <a:tcPr>
                    <a:lnL w="12700" cmpd="sng">
                      <a:solidFill>
                        <a:srgbClr val="E70052"/>
                      </a:solidFill>
                      <a:prstDash val="solid"/>
                    </a:lnL>
                    <a:lnR w="12700" cap="flat" cmpd="sng" algn="ctr">
                      <a:solidFill>
                        <a:srgbClr val="E70052"/>
                      </a:solidFill>
                      <a:prstDash val="solid"/>
                      <a:round/>
                      <a:headEnd type="none" w="med" len="med"/>
                      <a:tailEnd type="none" w="med" len="med"/>
                    </a:lnR>
                    <a:lnT w="12700" cmpd="sng">
                      <a:solidFill>
                        <a:srgbClr val="E70052"/>
                      </a:solidFill>
                      <a:prstDash val="solid"/>
                    </a:lnT>
                    <a:lnB w="12700" cap="flat" cmpd="sng" algn="ctr">
                      <a:solidFill>
                        <a:srgbClr val="E70052"/>
                      </a:solidFill>
                      <a:prstDash val="solid"/>
                      <a:round/>
                      <a:headEnd type="none" w="med" len="med"/>
                      <a:tailEnd type="none" w="med" len="med"/>
                    </a:lnB>
                    <a:solidFill>
                      <a:srgbClr val="E70052"/>
                    </a:solidFill>
                  </a:tcPr>
                </a:tc>
                <a:tc>
                  <a:txBody>
                    <a:bodyPr/>
                    <a:lstStyle/>
                    <a:p>
                      <a:pPr marL="0" algn="l" defTabSz="914400" rtl="0" eaLnBrk="1" latinLnBrk="0" hangingPunct="1"/>
                      <a:r>
                        <a:rPr lang="en-US" sz="1100" b="1" i="0" kern="1200" dirty="0">
                          <a:solidFill>
                            <a:schemeClr val="bg1"/>
                          </a:solidFill>
                          <a:effectLst/>
                          <a:latin typeface="Arial" panose="020B0604020202020204" pitchFamily="34" charset="0"/>
                          <a:ea typeface="+mn-ea"/>
                          <a:cs typeface="Arial" panose="020B0604020202020204" pitchFamily="34" charset="0"/>
                        </a:rPr>
                        <a:t>Corresponding sub-chapter in FFS Guide</a:t>
                      </a:r>
                    </a:p>
                  </a:txBody>
                  <a:tcPr>
                    <a:lnL w="12700" cap="flat" cmpd="sng" algn="ctr">
                      <a:solidFill>
                        <a:srgbClr val="E70052"/>
                      </a:solidFill>
                      <a:prstDash val="solid"/>
                      <a:round/>
                      <a:headEnd type="none" w="med" len="med"/>
                      <a:tailEnd type="none" w="med" len="me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solidFill>
                      <a:srgbClr val="E70052"/>
                    </a:solidFill>
                  </a:tcPr>
                </a:tc>
                <a:extLst>
                  <a:ext uri="{0D108BD9-81ED-4DB2-BD59-A6C34878D82A}">
                    <a16:rowId xmlns:a16="http://schemas.microsoft.com/office/drawing/2014/main" val="404256075"/>
                  </a:ext>
                </a:extLst>
              </a:tr>
              <a:tr h="265176">
                <a:tc>
                  <a:txBody>
                    <a:bodyPr/>
                    <a:lstStyle/>
                    <a:p>
                      <a:r>
                        <a:rPr lang="en-US" sz="1100" b="1" i="0" dirty="0">
                          <a:effectLst/>
                          <a:latin typeface="Arial" panose="020B0604020202020204" pitchFamily="34" charset="0"/>
                          <a:hlinkClick r:id="rId3"/>
                        </a:rPr>
                        <a:t>Training of Trainers</a:t>
                      </a:r>
                      <a:endParaRPr lang="en-US" sz="1100" b="1" dirty="0">
                        <a:latin typeface="Arial" panose="020B0604020202020204" pitchFamily="34" charset="0"/>
                        <a:cs typeface="Arial" panose="020B0604020202020204" pitchFamily="34" charset="0"/>
                      </a:endParaRPr>
                    </a:p>
                  </a:txBody>
                  <a:tcPr>
                    <a:lnL w="12700" cmpd="sng">
                      <a:solidFill>
                        <a:srgbClr val="E70052"/>
                      </a:solidFill>
                      <a:prstDash val="soli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tc>
                  <a:txBody>
                    <a:bodyPr/>
                    <a:lstStyle/>
                    <a:p>
                      <a:r>
                        <a:rPr lang="en-US" sz="1100" b="1" i="0" kern="1200" dirty="0">
                          <a:solidFill>
                            <a:schemeClr val="tx1"/>
                          </a:solidFill>
                          <a:effectLst/>
                          <a:latin typeface="Arial" panose="020B0604020202020204" pitchFamily="34" charset="0"/>
                          <a:ea typeface="+mn-ea"/>
                          <a:cs typeface="Arial" panose="020B0604020202020204" pitchFamily="34" charset="0"/>
                        </a:rPr>
                        <a:t>2.1</a:t>
                      </a:r>
                    </a:p>
                  </a:txBody>
                  <a:tcPr>
                    <a:lnL w="12700" cap="flat" cmpd="sng" algn="ctr">
                      <a:solidFill>
                        <a:srgbClr val="E70052"/>
                      </a:solidFill>
                      <a:prstDash val="solid"/>
                      <a:round/>
                      <a:headEnd type="none" w="med" len="med"/>
                      <a:tailEnd type="none" w="med" len="me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extLst>
                  <a:ext uri="{0D108BD9-81ED-4DB2-BD59-A6C34878D82A}">
                    <a16:rowId xmlns:a16="http://schemas.microsoft.com/office/drawing/2014/main" val="3828214805"/>
                  </a:ext>
                </a:extLst>
              </a:tr>
              <a:tr h="265176">
                <a:tc>
                  <a:txBody>
                    <a:bodyPr/>
                    <a:lstStyle/>
                    <a:p>
                      <a:r>
                        <a:rPr lang="en-US" sz="1100" b="1" i="0" kern="1200" dirty="0">
                          <a:solidFill>
                            <a:schemeClr val="tx1"/>
                          </a:solidFill>
                          <a:effectLst/>
                          <a:latin typeface="Arial" panose="020B0604020202020204" pitchFamily="34" charset="0"/>
                          <a:ea typeface="+mn-ea"/>
                          <a:cs typeface="+mn-cs"/>
                          <a:hlinkClick r:id="rId4"/>
                        </a:rPr>
                        <a:t>Organizing the </a:t>
                      </a:r>
                      <a:r>
                        <a:rPr lang="en-US" sz="1100" b="1" i="0" kern="1200" dirty="0" err="1">
                          <a:solidFill>
                            <a:schemeClr val="tx1"/>
                          </a:solidFill>
                          <a:effectLst/>
                          <a:latin typeface="Arial" panose="020B0604020202020204" pitchFamily="34" charset="0"/>
                          <a:ea typeface="+mn-ea"/>
                          <a:cs typeface="+mn-cs"/>
                          <a:hlinkClick r:id="rId4"/>
                        </a:rPr>
                        <a:t>ToT</a:t>
                      </a:r>
                      <a:endParaRPr lang="en-US" sz="1100" b="1" i="0" kern="1200" dirty="0">
                        <a:solidFill>
                          <a:schemeClr val="tx1"/>
                        </a:solidFill>
                        <a:effectLst/>
                        <a:latin typeface="Arial" panose="020B0604020202020204" pitchFamily="34" charset="0"/>
                        <a:ea typeface="+mn-ea"/>
                        <a:cs typeface="+mn-cs"/>
                      </a:endParaRPr>
                    </a:p>
                  </a:txBody>
                  <a:tcPr>
                    <a:lnL w="12700" cmpd="sng">
                      <a:solidFill>
                        <a:srgbClr val="E70052"/>
                      </a:solidFill>
                      <a:prstDash val="soli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tc>
                  <a:txBody>
                    <a:bodyPr/>
                    <a:lstStyle/>
                    <a:p>
                      <a:r>
                        <a:rPr lang="en-US" sz="1100" b="1" i="0" kern="1200" dirty="0">
                          <a:solidFill>
                            <a:schemeClr val="tx1"/>
                          </a:solidFill>
                          <a:effectLst/>
                          <a:latin typeface="Arial" panose="020B0604020202020204" pitchFamily="34" charset="0"/>
                          <a:ea typeface="+mn-ea"/>
                          <a:cs typeface="Arial" panose="020B0604020202020204" pitchFamily="34" charset="0"/>
                        </a:rPr>
                        <a:t>2.2</a:t>
                      </a:r>
                    </a:p>
                  </a:txBody>
                  <a:tcPr>
                    <a:lnL w="12700" cap="flat" cmpd="sng" algn="ctr">
                      <a:solidFill>
                        <a:srgbClr val="E70052"/>
                      </a:solidFill>
                      <a:prstDash val="solid"/>
                      <a:round/>
                      <a:headEnd type="none" w="med" len="med"/>
                      <a:tailEnd type="none" w="med" len="me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extLst>
                  <a:ext uri="{0D108BD9-81ED-4DB2-BD59-A6C34878D82A}">
                    <a16:rowId xmlns:a16="http://schemas.microsoft.com/office/drawing/2014/main" val="1205773552"/>
                  </a:ext>
                </a:extLst>
              </a:tr>
              <a:tr h="265176">
                <a:tc>
                  <a:txBody>
                    <a:bodyPr/>
                    <a:lstStyle/>
                    <a:p>
                      <a:r>
                        <a:rPr lang="en-US" sz="1100" b="1" i="0" kern="1200" dirty="0">
                          <a:solidFill>
                            <a:schemeClr val="tx1"/>
                          </a:solidFill>
                          <a:effectLst/>
                          <a:latin typeface="Arial" panose="020B0604020202020204" pitchFamily="34" charset="0"/>
                          <a:ea typeface="+mn-ea"/>
                          <a:cs typeface="+mn-cs"/>
                          <a:hlinkClick r:id="rId5"/>
                        </a:rPr>
                        <a:t>The impact of gender relations</a:t>
                      </a:r>
                      <a:endParaRPr lang="en-US" sz="1100" b="1" i="0" kern="1200" dirty="0">
                        <a:solidFill>
                          <a:schemeClr val="tx1"/>
                        </a:solidFill>
                        <a:effectLst/>
                        <a:latin typeface="Arial" panose="020B0604020202020204" pitchFamily="34" charset="0"/>
                        <a:ea typeface="+mn-ea"/>
                        <a:cs typeface="+mn-cs"/>
                      </a:endParaRPr>
                    </a:p>
                  </a:txBody>
                  <a:tcPr>
                    <a:lnL w="12700" cmpd="sng">
                      <a:solidFill>
                        <a:srgbClr val="E70052"/>
                      </a:solidFill>
                      <a:prstDash val="soli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tc>
                  <a:txBody>
                    <a:bodyPr/>
                    <a:lstStyle/>
                    <a:p>
                      <a:r>
                        <a:rPr lang="en-US" sz="1100" b="1" i="0" kern="1200" dirty="0">
                          <a:solidFill>
                            <a:schemeClr val="tx1"/>
                          </a:solidFill>
                          <a:effectLst/>
                          <a:latin typeface="Arial" panose="020B0604020202020204" pitchFamily="34" charset="0"/>
                          <a:ea typeface="+mn-ea"/>
                          <a:cs typeface="Arial" panose="020B0604020202020204" pitchFamily="34" charset="0"/>
                        </a:rPr>
                        <a:t>2.4.1</a:t>
                      </a:r>
                    </a:p>
                  </a:txBody>
                  <a:tcPr>
                    <a:lnL w="12700" cap="flat" cmpd="sng" algn="ctr">
                      <a:solidFill>
                        <a:srgbClr val="E70052"/>
                      </a:solidFill>
                      <a:prstDash val="solid"/>
                      <a:round/>
                      <a:headEnd type="none" w="med" len="med"/>
                      <a:tailEnd type="none" w="med" len="me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extLst>
                  <a:ext uri="{0D108BD9-81ED-4DB2-BD59-A6C34878D82A}">
                    <a16:rowId xmlns:a16="http://schemas.microsoft.com/office/drawing/2014/main" val="1980411399"/>
                  </a:ext>
                </a:extLst>
              </a:tr>
              <a:tr h="265176">
                <a:tc>
                  <a:txBody>
                    <a:bodyPr/>
                    <a:lstStyle/>
                    <a:p>
                      <a:r>
                        <a:rPr lang="en-US" sz="1100" b="1" i="0" kern="1200" dirty="0">
                          <a:solidFill>
                            <a:schemeClr val="tx1"/>
                          </a:solidFill>
                          <a:effectLst/>
                          <a:latin typeface="Arial" panose="020B0604020202020204" pitchFamily="34" charset="0"/>
                          <a:ea typeface="+mn-ea"/>
                          <a:cs typeface="+mn-cs"/>
                          <a:hlinkClick r:id="rId6"/>
                        </a:rPr>
                        <a:t>The position of youth</a:t>
                      </a:r>
                      <a:endParaRPr lang="en-US" sz="1100" b="1" i="0" kern="1200" dirty="0">
                        <a:solidFill>
                          <a:schemeClr val="tx1"/>
                        </a:solidFill>
                        <a:effectLst/>
                        <a:latin typeface="Arial" panose="020B0604020202020204" pitchFamily="34" charset="0"/>
                        <a:ea typeface="+mn-ea"/>
                        <a:cs typeface="+mn-cs"/>
                      </a:endParaRPr>
                    </a:p>
                  </a:txBody>
                  <a:tcPr>
                    <a:lnL w="12700" cmpd="sng">
                      <a:solidFill>
                        <a:srgbClr val="E70052"/>
                      </a:solidFill>
                      <a:prstDash val="soli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tc>
                  <a:txBody>
                    <a:bodyPr/>
                    <a:lstStyle/>
                    <a:p>
                      <a:r>
                        <a:rPr lang="en-US" sz="1100" b="1" i="0" kern="1200" dirty="0">
                          <a:solidFill>
                            <a:schemeClr val="tx1"/>
                          </a:solidFill>
                          <a:effectLst/>
                          <a:latin typeface="Arial" panose="020B0604020202020204" pitchFamily="34" charset="0"/>
                          <a:ea typeface="+mn-ea"/>
                          <a:cs typeface="Arial" panose="020B0604020202020204" pitchFamily="34" charset="0"/>
                        </a:rPr>
                        <a:t>2.4.2</a:t>
                      </a:r>
                    </a:p>
                  </a:txBody>
                  <a:tcPr>
                    <a:lnL w="12700" cap="flat" cmpd="sng" algn="ctr">
                      <a:solidFill>
                        <a:srgbClr val="E70052"/>
                      </a:solidFill>
                      <a:prstDash val="solid"/>
                      <a:round/>
                      <a:headEnd type="none" w="med" len="med"/>
                      <a:tailEnd type="none" w="med" len="me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extLst>
                  <a:ext uri="{0D108BD9-81ED-4DB2-BD59-A6C34878D82A}">
                    <a16:rowId xmlns:a16="http://schemas.microsoft.com/office/drawing/2014/main" val="1473672873"/>
                  </a:ext>
                </a:extLst>
              </a:tr>
            </a:tbl>
          </a:graphicData>
        </a:graphic>
      </p:graphicFrame>
      <p:sp>
        <p:nvSpPr>
          <p:cNvPr id="10" name="TextBox 9">
            <a:extLst>
              <a:ext uri="{FF2B5EF4-FFF2-40B4-BE49-F238E27FC236}">
                <a16:creationId xmlns:a16="http://schemas.microsoft.com/office/drawing/2014/main" id="{6B76A034-BCFD-4569-B64B-0B0DA43303B2}"/>
              </a:ext>
            </a:extLst>
          </p:cNvPr>
          <p:cNvSpPr txBox="1"/>
          <p:nvPr/>
        </p:nvSpPr>
        <p:spPr>
          <a:xfrm>
            <a:off x="6346373" y="3761385"/>
            <a:ext cx="2267275" cy="276999"/>
          </a:xfrm>
          <a:prstGeom prst="rect">
            <a:avLst/>
          </a:prstGeom>
          <a:noFill/>
        </p:spPr>
        <p:txBody>
          <a:bodyPr wrap="square">
            <a:spAutoFit/>
          </a:bodyPr>
          <a:lstStyle/>
          <a:p>
            <a:pPr algn="l" rtl="0">
              <a:spcBef>
                <a:spcPts val="1200"/>
              </a:spcBef>
              <a:spcAft>
                <a:spcPts val="1200"/>
              </a:spcAft>
            </a:pPr>
            <a:r>
              <a:rPr lang="en-US" sz="1200" dirty="0">
                <a:solidFill>
                  <a:srgbClr val="0C884A"/>
                </a:solidFill>
                <a:latin typeface="Arial" panose="020B0604020202020204" pitchFamily="34" charset="0"/>
                <a:cs typeface="Arial" panose="020B0604020202020204" pitchFamily="34" charset="0"/>
              </a:rPr>
              <a:t>Additional resources</a:t>
            </a:r>
          </a:p>
        </p:txBody>
      </p:sp>
      <p:sp>
        <p:nvSpPr>
          <p:cNvPr id="16" name="TextBox 15">
            <a:extLst>
              <a:ext uri="{FF2B5EF4-FFF2-40B4-BE49-F238E27FC236}">
                <a16:creationId xmlns:a16="http://schemas.microsoft.com/office/drawing/2014/main" id="{3F1071AA-BA30-4641-AB8A-E69F87175A45}"/>
              </a:ext>
            </a:extLst>
          </p:cNvPr>
          <p:cNvSpPr txBox="1"/>
          <p:nvPr/>
        </p:nvSpPr>
        <p:spPr>
          <a:xfrm>
            <a:off x="956949" y="1584557"/>
            <a:ext cx="5348546" cy="369332"/>
          </a:xfrm>
          <a:prstGeom prst="rect">
            <a:avLst/>
          </a:prstGeom>
          <a:noFill/>
        </p:spPr>
        <p:txBody>
          <a:bodyPr wrap="square">
            <a:spAutoFit/>
          </a:bodyPr>
          <a:lstStyle/>
          <a:p>
            <a:pPr algn="l" rtl="0">
              <a:spcBef>
                <a:spcPts val="1200"/>
              </a:spcBef>
              <a:spcAft>
                <a:spcPts val="1200"/>
              </a:spcAft>
            </a:pPr>
            <a:r>
              <a:rPr lang="en-US" b="1" dirty="0">
                <a:solidFill>
                  <a:srgbClr val="0C884A"/>
                </a:solidFill>
                <a:latin typeface="Arial" panose="020B0604020202020204" pitchFamily="34" charset="0"/>
                <a:cs typeface="Arial" panose="020B0604020202020204" pitchFamily="34" charset="0"/>
              </a:rPr>
              <a:t>Preparatory Activities</a:t>
            </a:r>
          </a:p>
        </p:txBody>
      </p:sp>
      <p:sp>
        <p:nvSpPr>
          <p:cNvPr id="18" name="TextBox 17">
            <a:extLst>
              <a:ext uri="{FF2B5EF4-FFF2-40B4-BE49-F238E27FC236}">
                <a16:creationId xmlns:a16="http://schemas.microsoft.com/office/drawing/2014/main" id="{6C7BABD8-E592-4565-A795-963FABE998F8}"/>
              </a:ext>
            </a:extLst>
          </p:cNvPr>
          <p:cNvSpPr txBox="1"/>
          <p:nvPr/>
        </p:nvSpPr>
        <p:spPr>
          <a:xfrm>
            <a:off x="6866087" y="4248220"/>
            <a:ext cx="4368964" cy="430887"/>
          </a:xfrm>
          <a:prstGeom prst="rect">
            <a:avLst/>
          </a:prstGeom>
          <a:noFill/>
        </p:spPr>
        <p:txBody>
          <a:bodyPr wrap="square">
            <a:spAutoFit/>
          </a:bodyPr>
          <a:lstStyle/>
          <a:p>
            <a:r>
              <a:rPr lang="en-US" sz="1100" b="1" u="sng" dirty="0">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Reading</a:t>
            </a:r>
            <a:r>
              <a:rPr lang="en-US" sz="1100" u="sng" dirty="0">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 </a:t>
            </a:r>
            <a:r>
              <a:rPr lang="en-US" sz="1100" i="1" u="sng" dirty="0">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ISSD (2013) Gender study for seed sector development Uganda</a:t>
            </a:r>
            <a:endParaRPr lang="en-US" sz="1100" u="sng" dirty="0">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D3604649-B7E7-4FEA-B48C-3A29E9F41DDC}"/>
              </a:ext>
            </a:extLst>
          </p:cNvPr>
          <p:cNvCxnSpPr>
            <a:cxnSpLocks/>
          </p:cNvCxnSpPr>
          <p:nvPr/>
        </p:nvCxnSpPr>
        <p:spPr>
          <a:xfrm>
            <a:off x="6416039" y="4122327"/>
            <a:ext cx="4831639" cy="0"/>
          </a:xfrm>
          <a:prstGeom prst="line">
            <a:avLst/>
          </a:prstGeom>
          <a:ln w="28575">
            <a:solidFill>
              <a:srgbClr val="0C884A"/>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9F871E7-3857-48F0-98E5-063EC027A916}"/>
              </a:ext>
            </a:extLst>
          </p:cNvPr>
          <p:cNvSpPr txBox="1"/>
          <p:nvPr/>
        </p:nvSpPr>
        <p:spPr>
          <a:xfrm>
            <a:off x="6863039" y="4666632"/>
            <a:ext cx="4294165" cy="430887"/>
          </a:xfrm>
          <a:prstGeom prst="rect">
            <a:avLst/>
          </a:prstGeom>
          <a:noFill/>
        </p:spPr>
        <p:txBody>
          <a:bodyPr wrap="square">
            <a:spAutoFit/>
          </a:bodyPr>
          <a:lstStyle/>
          <a:p>
            <a:r>
              <a:rPr lang="en-US" sz="1100" b="1" u="sng" dirty="0">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Reading</a:t>
            </a:r>
            <a:r>
              <a:rPr lang="en-US" sz="1100" i="1" dirty="0">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 CGIAR (2020) </a:t>
            </a:r>
            <a:r>
              <a:rPr lang="en-US" sz="1100" dirty="0">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Gender Dynamics in Seed Systems Development</a:t>
            </a:r>
            <a:endParaRPr lang="en-US" sz="1100" dirty="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A534292B-7EBE-4C1B-B196-E4AB36888560}"/>
              </a:ext>
            </a:extLst>
          </p:cNvPr>
          <p:cNvSpPr txBox="1"/>
          <p:nvPr/>
        </p:nvSpPr>
        <p:spPr>
          <a:xfrm>
            <a:off x="6853895" y="5045237"/>
            <a:ext cx="4303309" cy="261610"/>
          </a:xfrm>
          <a:prstGeom prst="rect">
            <a:avLst/>
          </a:prstGeom>
          <a:noFill/>
        </p:spPr>
        <p:txBody>
          <a:bodyPr wrap="square">
            <a:spAutoFit/>
          </a:bodyPr>
          <a:lstStyle/>
          <a:p>
            <a:r>
              <a:rPr lang="en-US" sz="1100" b="1" u="sng" dirty="0">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Reading</a:t>
            </a:r>
            <a:r>
              <a:rPr lang="en-US" sz="1100" i="1" dirty="0">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 </a:t>
            </a:r>
            <a:r>
              <a:rPr lang="en-US" sz="1100" dirty="0">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SD=HS Gender Journey Module</a:t>
            </a:r>
            <a:endParaRPr lang="en-US" sz="1100" dirty="0">
              <a:latin typeface="Arial" panose="020B0604020202020204" pitchFamily="34" charset="0"/>
              <a:cs typeface="Arial" panose="020B0604020202020204" pitchFamily="34" charset="0"/>
            </a:endParaRPr>
          </a:p>
        </p:txBody>
      </p:sp>
      <p:pic>
        <p:nvPicPr>
          <p:cNvPr id="1028" name="Picture 4" descr="Home - APE FIX">
            <a:extLst>
              <a:ext uri="{FF2B5EF4-FFF2-40B4-BE49-F238E27FC236}">
                <a16:creationId xmlns:a16="http://schemas.microsoft.com/office/drawing/2014/main" id="{D0164210-99A1-4294-A46F-C83D99EEFA10}"/>
              </a:ext>
            </a:extLst>
          </p:cNvPr>
          <p:cNvPicPr>
            <a:picLocks noChangeAspect="1" noChangeArrowheads="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506702" y="4212890"/>
            <a:ext cx="363179" cy="36317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ome - APE FIX">
            <a:extLst>
              <a:ext uri="{FF2B5EF4-FFF2-40B4-BE49-F238E27FC236}">
                <a16:creationId xmlns:a16="http://schemas.microsoft.com/office/drawing/2014/main" id="{1D53FDAB-B26D-44E9-9BA9-B635C22B3C4D}"/>
              </a:ext>
            </a:extLst>
          </p:cNvPr>
          <p:cNvPicPr>
            <a:picLocks noChangeAspect="1" noChangeArrowheads="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501384" y="4611399"/>
            <a:ext cx="363179" cy="36317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Home - APE FIX">
            <a:extLst>
              <a:ext uri="{FF2B5EF4-FFF2-40B4-BE49-F238E27FC236}">
                <a16:creationId xmlns:a16="http://schemas.microsoft.com/office/drawing/2014/main" id="{D168ED17-202F-4DD3-A21C-232C0E013248}"/>
              </a:ext>
            </a:extLst>
          </p:cNvPr>
          <p:cNvPicPr>
            <a:picLocks noChangeAspect="1" noChangeArrowheads="1"/>
          </p:cNvPicPr>
          <p:nvPr/>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506702" y="4998901"/>
            <a:ext cx="363179" cy="363179"/>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Straight Connector 33">
            <a:extLst>
              <a:ext uri="{FF2B5EF4-FFF2-40B4-BE49-F238E27FC236}">
                <a16:creationId xmlns:a16="http://schemas.microsoft.com/office/drawing/2014/main" id="{344ACF5E-5888-4F56-AF38-0D8780E2AC76}"/>
              </a:ext>
            </a:extLst>
          </p:cNvPr>
          <p:cNvCxnSpPr>
            <a:cxnSpLocks/>
          </p:cNvCxnSpPr>
          <p:nvPr/>
        </p:nvCxnSpPr>
        <p:spPr>
          <a:xfrm>
            <a:off x="6416039" y="5469411"/>
            <a:ext cx="4831639" cy="0"/>
          </a:xfrm>
          <a:prstGeom prst="line">
            <a:avLst/>
          </a:prstGeom>
          <a:ln w="28575">
            <a:solidFill>
              <a:srgbClr val="0C884A"/>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4492913-CD21-45F4-A2BD-944B6457FC38}"/>
              </a:ext>
            </a:extLst>
          </p:cNvPr>
          <p:cNvSpPr txBox="1"/>
          <p:nvPr/>
        </p:nvSpPr>
        <p:spPr>
          <a:xfrm>
            <a:off x="6853895" y="5645896"/>
            <a:ext cx="4365170" cy="430887"/>
          </a:xfrm>
          <a:prstGeom prst="rect">
            <a:avLst/>
          </a:prstGeom>
          <a:noFill/>
        </p:spPr>
        <p:txBody>
          <a:bodyPr wrap="square" rtlCol="0">
            <a:spAutoFit/>
          </a:bodyPr>
          <a:lstStyle/>
          <a:p>
            <a:r>
              <a:rPr lang="en-US" sz="1100" b="1" u="sng" dirty="0">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Gender exercises</a:t>
            </a:r>
            <a:r>
              <a:rPr lang="en-US" sz="1100" dirty="0">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 </a:t>
            </a:r>
            <a:r>
              <a:rPr lang="en-US" sz="1100" i="1" dirty="0">
                <a:latin typeface="Arial" panose="020B060402020202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from the FFS Field Guide on Nutrition and local food plants</a:t>
            </a:r>
            <a:endParaRPr lang="en-US" sz="1100" i="1" dirty="0">
              <a:latin typeface="Arial" panose="020B0604020202020204" pitchFamily="34" charset="0"/>
              <a:cs typeface="Arial" panose="020B0604020202020204" pitchFamily="34" charset="0"/>
            </a:endParaRPr>
          </a:p>
        </p:txBody>
      </p:sp>
      <p:pic>
        <p:nvPicPr>
          <p:cNvPr id="1032" name="Picture 8" descr="Chat Icon PNG Images | Vector and PSD Files | Free Download on Pngtree">
            <a:extLst>
              <a:ext uri="{FF2B5EF4-FFF2-40B4-BE49-F238E27FC236}">
                <a16:creationId xmlns:a16="http://schemas.microsoft.com/office/drawing/2014/main" id="{19965F7A-20F0-4BA4-A493-F1D2D8C29DEB}"/>
              </a:ext>
            </a:extLst>
          </p:cNvPr>
          <p:cNvPicPr>
            <a:picLocks noChangeAspect="1" noChangeArrowheads="1"/>
          </p:cNvPicPr>
          <p:nvPr/>
        </p:nvPicPr>
        <p:blipFill rotWithShape="1">
          <a:blip r:embed="rId13">
            <a:clrChange>
              <a:clrFrom>
                <a:srgbClr val="EEEEEE"/>
              </a:clrFrom>
              <a:clrTo>
                <a:srgbClr val="EEEEEE">
                  <a:alpha val="0"/>
                </a:srgbClr>
              </a:clrTo>
            </a:clrChange>
            <a:extLst>
              <a:ext uri="{28A0092B-C50C-407E-A947-70E740481C1C}">
                <a14:useLocalDpi xmlns:a14="http://schemas.microsoft.com/office/drawing/2010/main" val="0"/>
              </a:ext>
            </a:extLst>
          </a:blip>
          <a:srcRect l="11404" t="15268" r="11135" b="15719"/>
          <a:stretch/>
        </p:blipFill>
        <p:spPr bwMode="auto">
          <a:xfrm>
            <a:off x="6484202" y="5664339"/>
            <a:ext cx="397541" cy="354194"/>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Connector 24">
            <a:extLst>
              <a:ext uri="{FF2B5EF4-FFF2-40B4-BE49-F238E27FC236}">
                <a16:creationId xmlns:a16="http://schemas.microsoft.com/office/drawing/2014/main" id="{0898F86A-B39B-4E27-AB31-967CB2CA1610}"/>
              </a:ext>
            </a:extLst>
          </p:cNvPr>
          <p:cNvCxnSpPr>
            <a:cxnSpLocks/>
          </p:cNvCxnSpPr>
          <p:nvPr/>
        </p:nvCxnSpPr>
        <p:spPr>
          <a:xfrm>
            <a:off x="6409415" y="6158521"/>
            <a:ext cx="4831639" cy="0"/>
          </a:xfrm>
          <a:prstGeom prst="line">
            <a:avLst/>
          </a:prstGeom>
          <a:ln w="28575">
            <a:solidFill>
              <a:srgbClr val="0C884A"/>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text&#10;&#10;Description automatically generated">
            <a:extLst>
              <a:ext uri="{FF2B5EF4-FFF2-40B4-BE49-F238E27FC236}">
                <a16:creationId xmlns:a16="http://schemas.microsoft.com/office/drawing/2014/main" id="{FA700206-11E2-0EB7-12D0-0A9D742DD79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2203" y="503691"/>
            <a:ext cx="1027852" cy="674001"/>
          </a:xfrm>
          <a:prstGeom prst="rect">
            <a:avLst/>
          </a:prstGeom>
        </p:spPr>
      </p:pic>
    </p:spTree>
    <p:extLst>
      <p:ext uri="{BB962C8B-B14F-4D97-AF65-F5344CB8AC3E}">
        <p14:creationId xmlns:p14="http://schemas.microsoft.com/office/powerpoint/2010/main" val="942675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B2F8B9-4859-4CB1-AC0E-8D7CAB3A8E01}"/>
              </a:ext>
            </a:extLst>
          </p:cNvPr>
          <p:cNvSpPr>
            <a:spLocks noGrp="1"/>
          </p:cNvSpPr>
          <p:nvPr>
            <p:ph idx="1"/>
          </p:nvPr>
        </p:nvSpPr>
        <p:spPr>
          <a:xfrm>
            <a:off x="944322" y="1995921"/>
            <a:ext cx="5139051" cy="3277521"/>
          </a:xfrm>
        </p:spPr>
        <p:txBody>
          <a:bodyPr>
            <a:noAutofit/>
          </a:bodyPr>
          <a:lstStyle/>
          <a:p>
            <a:pPr marL="0" indent="0" algn="just" rtl="0">
              <a:lnSpc>
                <a:spcPct val="120000"/>
              </a:lnSpc>
              <a:spcBef>
                <a:spcPts val="600"/>
              </a:spcBef>
              <a:spcAft>
                <a:spcPts val="600"/>
              </a:spcAft>
              <a:buNone/>
            </a:pPr>
            <a:r>
              <a:rPr lang="en-US" sz="1100" b="0" i="0" dirty="0">
                <a:effectLst/>
                <a:latin typeface="Arial" panose="020B0604020202020204" pitchFamily="34" charset="0"/>
              </a:rPr>
              <a:t>In this short module participants should note that the diagnostic phase is a crucial step to ensure that the FFS addresses the primary needs for quality seeds identified by the farmers in the community. This phase is not only diagnostic in nature but is also characterized by a joint learning process that involves farmer’s sharing of experiences and results gained in PPB and local food plants and nutrition FFS. </a:t>
            </a:r>
          </a:p>
          <a:p>
            <a:pPr marL="0" indent="0" algn="just" rtl="0">
              <a:lnSpc>
                <a:spcPct val="120000"/>
              </a:lnSpc>
              <a:spcBef>
                <a:spcPts val="600"/>
              </a:spcBef>
              <a:spcAft>
                <a:spcPts val="600"/>
              </a:spcAft>
              <a:buNone/>
            </a:pPr>
            <a:r>
              <a:rPr lang="en-US" sz="1100" b="0" i="0" dirty="0">
                <a:effectLst/>
                <a:latin typeface="Arial" panose="020B0604020202020204" pitchFamily="34" charset="0"/>
              </a:rPr>
              <a:t>The diagnostic phase of this FFS serves to analyze the options (strengths and weaknesses; opportunities and threats) for seed production and marketing of specific crops and varieties. The module has exercises which help participants to understand the potential seed requirements and market opportunities for the FFS. The diagnosis exercises will also help participants to have insights about the current status of seed production in the community subsequently helping them to look into the future (visioning) resulting in the development of a common Action Plan for Seed Production and Marketing that will drive the subsequent FFS sessions. Participants should note that the Action Plan completes the Diagnostic Stage.</a:t>
            </a:r>
            <a:endParaRPr lang="en-US" sz="1100" dirty="0">
              <a:solidFill>
                <a:srgbClr val="222222"/>
              </a:solidFill>
              <a:latin typeface="Arial" panose="020B0604020202020204" pitchFamily="34" charset="0"/>
            </a:endParaRPr>
          </a:p>
        </p:txBody>
      </p:sp>
      <p:sp>
        <p:nvSpPr>
          <p:cNvPr id="5" name="Title 1">
            <a:extLst>
              <a:ext uri="{FF2B5EF4-FFF2-40B4-BE49-F238E27FC236}">
                <a16:creationId xmlns:a16="http://schemas.microsoft.com/office/drawing/2014/main" id="{8F584C6D-EBBF-4BDD-81DC-9436CF5F3F95}"/>
              </a:ext>
            </a:extLst>
          </p:cNvPr>
          <p:cNvSpPr txBox="1">
            <a:spLocks/>
          </p:cNvSpPr>
          <p:nvPr/>
        </p:nvSpPr>
        <p:spPr>
          <a:xfrm>
            <a:off x="10871200" y="6176962"/>
            <a:ext cx="939800" cy="6304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1800" b="1" dirty="0">
                <a:solidFill>
                  <a:srgbClr val="0C884A"/>
                </a:solidFill>
                <a:latin typeface="Oxfam TSTAR PRO Medium" panose="02000806030000020004" pitchFamily="2" charset="0"/>
              </a:rPr>
              <a:t>12</a:t>
            </a:r>
          </a:p>
        </p:txBody>
      </p:sp>
      <p:sp>
        <p:nvSpPr>
          <p:cNvPr id="8" name="TextBox 7">
            <a:extLst>
              <a:ext uri="{FF2B5EF4-FFF2-40B4-BE49-F238E27FC236}">
                <a16:creationId xmlns:a16="http://schemas.microsoft.com/office/drawing/2014/main" id="{96D05511-7400-4454-9A0C-7F9FD1468F93}"/>
              </a:ext>
            </a:extLst>
          </p:cNvPr>
          <p:cNvSpPr txBox="1"/>
          <p:nvPr/>
        </p:nvSpPr>
        <p:spPr>
          <a:xfrm>
            <a:off x="6346373" y="1584557"/>
            <a:ext cx="5348546" cy="276999"/>
          </a:xfrm>
          <a:prstGeom prst="rect">
            <a:avLst/>
          </a:prstGeom>
          <a:noFill/>
        </p:spPr>
        <p:txBody>
          <a:bodyPr wrap="square">
            <a:spAutoFit/>
          </a:bodyPr>
          <a:lstStyle/>
          <a:p>
            <a:pPr>
              <a:spcBef>
                <a:spcPts val="1200"/>
              </a:spcBef>
              <a:spcAft>
                <a:spcPts val="1200"/>
              </a:spcAft>
            </a:pPr>
            <a:r>
              <a:rPr lang="en-US" sz="1200" dirty="0">
                <a:solidFill>
                  <a:srgbClr val="E70052"/>
                </a:solidFill>
                <a:latin typeface="Arial" panose="020B0604020202020204" pitchFamily="34" charset="0"/>
                <a:cs typeface="Arial" panose="020B0604020202020204" pitchFamily="34" charset="0"/>
              </a:rPr>
              <a:t>Module 3 – Diagnosis and Planning</a:t>
            </a:r>
          </a:p>
        </p:txBody>
      </p:sp>
      <p:sp>
        <p:nvSpPr>
          <p:cNvPr id="7" name="Title 1">
            <a:extLst>
              <a:ext uri="{FF2B5EF4-FFF2-40B4-BE49-F238E27FC236}">
                <a16:creationId xmlns:a16="http://schemas.microsoft.com/office/drawing/2014/main" id="{273EE16D-7B48-4FA4-B6AA-1E101827DC8E}"/>
              </a:ext>
            </a:extLst>
          </p:cNvPr>
          <p:cNvSpPr>
            <a:spLocks noGrp="1"/>
          </p:cNvSpPr>
          <p:nvPr>
            <p:ph type="title"/>
          </p:nvPr>
        </p:nvSpPr>
        <p:spPr>
          <a:xfrm>
            <a:off x="8613648" y="365125"/>
            <a:ext cx="2740152" cy="1325563"/>
          </a:xfrm>
        </p:spPr>
        <p:txBody>
          <a:bodyPr/>
          <a:lstStyle/>
          <a:p>
            <a:pPr algn="r"/>
            <a:r>
              <a:rPr lang="en-US" b="1" u="sng" dirty="0">
                <a:solidFill>
                  <a:srgbClr val="0C884A"/>
                </a:solidFill>
                <a:latin typeface="Oxfam TSTAR PRO Headline" panose="02000806030000020004" pitchFamily="2" charset="0"/>
                <a:ea typeface="Source Sans Pro" panose="020B0503030403020204" pitchFamily="34" charset="0"/>
              </a:rPr>
              <a:t>MODULE 3</a:t>
            </a:r>
          </a:p>
        </p:txBody>
      </p:sp>
      <p:graphicFrame>
        <p:nvGraphicFramePr>
          <p:cNvPr id="2" name="Table 1">
            <a:extLst>
              <a:ext uri="{FF2B5EF4-FFF2-40B4-BE49-F238E27FC236}">
                <a16:creationId xmlns:a16="http://schemas.microsoft.com/office/drawing/2014/main" id="{A10E2C0F-904B-4B25-A51E-35CAD4A21C1F}"/>
              </a:ext>
            </a:extLst>
          </p:cNvPr>
          <p:cNvGraphicFramePr>
            <a:graphicFrameLocks noGrp="1"/>
          </p:cNvGraphicFramePr>
          <p:nvPr/>
        </p:nvGraphicFramePr>
        <p:xfrm>
          <a:off x="6044184" y="2029968"/>
          <a:ext cx="914400" cy="566928"/>
        </p:xfrm>
        <a:graphic>
          <a:graphicData uri="http://schemas.openxmlformats.org/drawingml/2006/table">
            <a:tbl>
              <a:tblPr/>
              <a:tblGrid>
                <a:gridCol w="914400">
                  <a:extLst>
                    <a:ext uri="{9D8B030D-6E8A-4147-A177-3AD203B41FA5}">
                      <a16:colId xmlns:a16="http://schemas.microsoft.com/office/drawing/2014/main" val="462537980"/>
                    </a:ext>
                  </a:extLst>
                </a:gridCol>
              </a:tblGrid>
              <a:tr h="566928">
                <a:tc>
                  <a:txBody>
                    <a:bodyPr/>
                    <a:lstStyle/>
                    <a:p>
                      <a:endParaRPr lang="en-US" dirty="0">
                        <a:solidFill>
                          <a:srgbClr val="E7005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819338194"/>
                  </a:ext>
                </a:extLst>
              </a:tr>
            </a:tbl>
          </a:graphicData>
        </a:graphic>
      </p:graphicFrame>
      <p:graphicFrame>
        <p:nvGraphicFramePr>
          <p:cNvPr id="4" name="Table 3">
            <a:extLst>
              <a:ext uri="{FF2B5EF4-FFF2-40B4-BE49-F238E27FC236}">
                <a16:creationId xmlns:a16="http://schemas.microsoft.com/office/drawing/2014/main" id="{452EF0FB-CE95-4DA1-8B53-F71D858554B3}"/>
              </a:ext>
            </a:extLst>
          </p:cNvPr>
          <p:cNvGraphicFramePr>
            <a:graphicFrameLocks noGrp="1"/>
          </p:cNvGraphicFramePr>
          <p:nvPr>
            <p:extLst>
              <p:ext uri="{D42A27DB-BD31-4B8C-83A1-F6EECF244321}">
                <p14:modId xmlns:p14="http://schemas.microsoft.com/office/powerpoint/2010/main" val="3684919321"/>
              </p:ext>
            </p:extLst>
          </p:nvPr>
        </p:nvGraphicFramePr>
        <p:xfrm>
          <a:off x="6416039" y="1995921"/>
          <a:ext cx="4831639" cy="1648968"/>
        </p:xfrm>
        <a:graphic>
          <a:graphicData uri="http://schemas.openxmlformats.org/drawingml/2006/table">
            <a:tbl>
              <a:tblPr/>
              <a:tblGrid>
                <a:gridCol w="3075433">
                  <a:extLst>
                    <a:ext uri="{9D8B030D-6E8A-4147-A177-3AD203B41FA5}">
                      <a16:colId xmlns:a16="http://schemas.microsoft.com/office/drawing/2014/main" val="89352525"/>
                    </a:ext>
                  </a:extLst>
                </a:gridCol>
                <a:gridCol w="1756206">
                  <a:extLst>
                    <a:ext uri="{9D8B030D-6E8A-4147-A177-3AD203B41FA5}">
                      <a16:colId xmlns:a16="http://schemas.microsoft.com/office/drawing/2014/main" val="3829644986"/>
                    </a:ext>
                  </a:extLst>
                </a:gridCol>
              </a:tblGrid>
              <a:tr h="265176">
                <a:tc>
                  <a:txBody>
                    <a:bodyPr/>
                    <a:lstStyle/>
                    <a:p>
                      <a:r>
                        <a:rPr lang="en-US" sz="1100" b="1" i="0" kern="1200" dirty="0">
                          <a:solidFill>
                            <a:schemeClr val="bg1"/>
                          </a:solidFill>
                          <a:effectLst/>
                          <a:latin typeface="Arial" panose="020B0604020202020204" pitchFamily="34" charset="0"/>
                          <a:ea typeface="+mn-ea"/>
                          <a:cs typeface="Arial" panose="020B0604020202020204" pitchFamily="34" charset="0"/>
                        </a:rPr>
                        <a:t>Topics Module 3</a:t>
                      </a:r>
                    </a:p>
                  </a:txBody>
                  <a:tcPr>
                    <a:lnL w="12700" cmpd="sng">
                      <a:solidFill>
                        <a:srgbClr val="E70052"/>
                      </a:solidFill>
                      <a:prstDash val="solid"/>
                    </a:lnL>
                    <a:lnR w="12700" cap="flat" cmpd="sng" algn="ctr">
                      <a:solidFill>
                        <a:srgbClr val="E70052"/>
                      </a:solidFill>
                      <a:prstDash val="solid"/>
                      <a:round/>
                      <a:headEnd type="none" w="med" len="med"/>
                      <a:tailEnd type="none" w="med" len="med"/>
                    </a:lnR>
                    <a:lnT w="12700" cmpd="sng">
                      <a:solidFill>
                        <a:srgbClr val="E70052"/>
                      </a:solidFill>
                      <a:prstDash val="solid"/>
                    </a:lnT>
                    <a:lnB w="12700" cap="flat" cmpd="sng" algn="ctr">
                      <a:solidFill>
                        <a:srgbClr val="E70052"/>
                      </a:solidFill>
                      <a:prstDash val="solid"/>
                      <a:round/>
                      <a:headEnd type="none" w="med" len="med"/>
                      <a:tailEnd type="none" w="med" len="med"/>
                    </a:lnB>
                    <a:solidFill>
                      <a:srgbClr val="E70052"/>
                    </a:solidFill>
                  </a:tcPr>
                </a:tc>
                <a:tc>
                  <a:txBody>
                    <a:bodyPr/>
                    <a:lstStyle/>
                    <a:p>
                      <a:pPr marL="0" algn="l" defTabSz="914400" rtl="0" eaLnBrk="1" latinLnBrk="0" hangingPunct="1"/>
                      <a:r>
                        <a:rPr lang="en-US" sz="1100" b="1" i="0" kern="1200" dirty="0">
                          <a:solidFill>
                            <a:schemeClr val="bg1"/>
                          </a:solidFill>
                          <a:effectLst/>
                          <a:latin typeface="Arial" panose="020B0604020202020204" pitchFamily="34" charset="0"/>
                          <a:ea typeface="+mn-ea"/>
                          <a:cs typeface="Arial" panose="020B0604020202020204" pitchFamily="34" charset="0"/>
                        </a:rPr>
                        <a:t>Corresponding sub-chapter in FFS Guide</a:t>
                      </a:r>
                    </a:p>
                  </a:txBody>
                  <a:tcPr>
                    <a:lnL w="12700" cap="flat" cmpd="sng" algn="ctr">
                      <a:solidFill>
                        <a:srgbClr val="E70052"/>
                      </a:solidFill>
                      <a:prstDash val="solid"/>
                      <a:round/>
                      <a:headEnd type="none" w="med" len="med"/>
                      <a:tailEnd type="none" w="med" len="me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solidFill>
                      <a:srgbClr val="E70052"/>
                    </a:solidFill>
                  </a:tcPr>
                </a:tc>
                <a:extLst>
                  <a:ext uri="{0D108BD9-81ED-4DB2-BD59-A6C34878D82A}">
                    <a16:rowId xmlns:a16="http://schemas.microsoft.com/office/drawing/2014/main" val="404256075"/>
                  </a:ext>
                </a:extLst>
              </a:tr>
              <a:tr h="265176">
                <a:tc>
                  <a:txBody>
                    <a:bodyPr/>
                    <a:lstStyle/>
                    <a:p>
                      <a:r>
                        <a:rPr lang="en-US" sz="1100" b="1" i="0" dirty="0">
                          <a:effectLst/>
                          <a:latin typeface="Arial" panose="020B0604020202020204" pitchFamily="34" charset="0"/>
                          <a:hlinkClick r:id="rId2"/>
                        </a:rPr>
                        <a:t>Diagnosing potential seed requirements and market opportunities</a:t>
                      </a:r>
                      <a:endParaRPr lang="en-US" sz="1100" b="1" dirty="0">
                        <a:latin typeface="Arial" panose="020B0604020202020204" pitchFamily="34" charset="0"/>
                        <a:cs typeface="Arial" panose="020B0604020202020204" pitchFamily="34" charset="0"/>
                      </a:endParaRPr>
                    </a:p>
                  </a:txBody>
                  <a:tcPr>
                    <a:lnL w="12700" cmpd="sng">
                      <a:solidFill>
                        <a:srgbClr val="E70052"/>
                      </a:solidFill>
                      <a:prstDash val="soli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tc>
                  <a:txBody>
                    <a:bodyPr/>
                    <a:lstStyle/>
                    <a:p>
                      <a:r>
                        <a:rPr lang="en-US" sz="1100" b="1" i="0" kern="1200" dirty="0">
                          <a:solidFill>
                            <a:schemeClr val="tx1"/>
                          </a:solidFill>
                          <a:effectLst/>
                          <a:latin typeface="Arial" panose="020B0604020202020204" pitchFamily="34" charset="0"/>
                          <a:ea typeface="+mn-ea"/>
                          <a:cs typeface="Arial" panose="020B0604020202020204" pitchFamily="34" charset="0"/>
                        </a:rPr>
                        <a:t>3.1</a:t>
                      </a:r>
                    </a:p>
                  </a:txBody>
                  <a:tcPr>
                    <a:lnL w="12700" cap="flat" cmpd="sng" algn="ctr">
                      <a:solidFill>
                        <a:srgbClr val="E70052"/>
                      </a:solidFill>
                      <a:prstDash val="solid"/>
                      <a:round/>
                      <a:headEnd type="none" w="med" len="med"/>
                      <a:tailEnd type="none" w="med" len="me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extLst>
                  <a:ext uri="{0D108BD9-81ED-4DB2-BD59-A6C34878D82A}">
                    <a16:rowId xmlns:a16="http://schemas.microsoft.com/office/drawing/2014/main" val="3828214805"/>
                  </a:ext>
                </a:extLst>
              </a:tr>
              <a:tr h="265176">
                <a:tc>
                  <a:txBody>
                    <a:bodyPr/>
                    <a:lstStyle/>
                    <a:p>
                      <a:r>
                        <a:rPr lang="en-US" sz="1100" b="1" i="0" dirty="0">
                          <a:effectLst/>
                          <a:latin typeface="Arial" panose="020B0604020202020204" pitchFamily="34" charset="0"/>
                          <a:hlinkClick r:id="rId3"/>
                        </a:rPr>
                        <a:t>Initial crop selection</a:t>
                      </a:r>
                      <a:endParaRPr lang="en-US" sz="1100" b="1" i="0" kern="1200" dirty="0">
                        <a:solidFill>
                          <a:schemeClr val="tx1"/>
                        </a:solidFill>
                        <a:effectLst/>
                        <a:latin typeface="Arial" panose="020B0604020202020204" pitchFamily="34" charset="0"/>
                        <a:ea typeface="+mn-ea"/>
                        <a:cs typeface="+mn-cs"/>
                      </a:endParaRPr>
                    </a:p>
                  </a:txBody>
                  <a:tcPr>
                    <a:lnL w="12700" cmpd="sng">
                      <a:solidFill>
                        <a:srgbClr val="E70052"/>
                      </a:solidFill>
                      <a:prstDash val="soli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tc>
                  <a:txBody>
                    <a:bodyPr/>
                    <a:lstStyle/>
                    <a:p>
                      <a:r>
                        <a:rPr lang="en-US" sz="1100" b="1" i="0" kern="1200" dirty="0">
                          <a:solidFill>
                            <a:schemeClr val="tx1"/>
                          </a:solidFill>
                          <a:effectLst/>
                          <a:latin typeface="Arial" panose="020B0604020202020204" pitchFamily="34" charset="0"/>
                          <a:ea typeface="+mn-ea"/>
                          <a:cs typeface="Arial" panose="020B0604020202020204" pitchFamily="34" charset="0"/>
                        </a:rPr>
                        <a:t>3.1.1</a:t>
                      </a:r>
                    </a:p>
                  </a:txBody>
                  <a:tcPr>
                    <a:lnL w="12700" cap="flat" cmpd="sng" algn="ctr">
                      <a:solidFill>
                        <a:srgbClr val="E70052"/>
                      </a:solidFill>
                      <a:prstDash val="solid"/>
                      <a:round/>
                      <a:headEnd type="none" w="med" len="med"/>
                      <a:tailEnd type="none" w="med" len="me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extLst>
                  <a:ext uri="{0D108BD9-81ED-4DB2-BD59-A6C34878D82A}">
                    <a16:rowId xmlns:a16="http://schemas.microsoft.com/office/drawing/2014/main" val="1205773552"/>
                  </a:ext>
                </a:extLst>
              </a:tr>
              <a:tr h="265176">
                <a:tc>
                  <a:txBody>
                    <a:bodyPr/>
                    <a:lstStyle/>
                    <a:p>
                      <a:r>
                        <a:rPr lang="en-US" sz="1100" b="1" i="0" dirty="0">
                          <a:solidFill>
                            <a:schemeClr val="tx1"/>
                          </a:solidFill>
                          <a:effectLst/>
                          <a:latin typeface="Arial" panose="020B0604020202020204" pitchFamily="34" charset="0"/>
                        </a:rPr>
                        <a:t>Visioning and Action planning </a:t>
                      </a:r>
                      <a:endParaRPr lang="en-US" sz="1100" b="1" i="0" kern="1200" dirty="0">
                        <a:solidFill>
                          <a:schemeClr val="tx1"/>
                        </a:solidFill>
                        <a:effectLst/>
                        <a:latin typeface="Arial" panose="020B0604020202020204" pitchFamily="34" charset="0"/>
                        <a:ea typeface="+mn-ea"/>
                        <a:cs typeface="+mn-cs"/>
                      </a:endParaRPr>
                    </a:p>
                  </a:txBody>
                  <a:tcPr>
                    <a:lnL w="12700" cmpd="sng">
                      <a:solidFill>
                        <a:srgbClr val="E70052"/>
                      </a:solidFill>
                      <a:prstDash val="soli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tc>
                  <a:txBody>
                    <a:bodyPr/>
                    <a:lstStyle/>
                    <a:p>
                      <a:r>
                        <a:rPr lang="en-US" sz="1100" b="1" i="0" kern="1200" dirty="0">
                          <a:solidFill>
                            <a:schemeClr val="tx1"/>
                          </a:solidFill>
                          <a:effectLst/>
                          <a:latin typeface="Arial" panose="020B0604020202020204" pitchFamily="34" charset="0"/>
                          <a:ea typeface="+mn-ea"/>
                          <a:cs typeface="Arial" panose="020B0604020202020204" pitchFamily="34" charset="0"/>
                        </a:rPr>
                        <a:t>3.2</a:t>
                      </a:r>
                    </a:p>
                  </a:txBody>
                  <a:tcPr>
                    <a:lnL w="12700" cap="flat" cmpd="sng" algn="ctr">
                      <a:solidFill>
                        <a:srgbClr val="E70052"/>
                      </a:solidFill>
                      <a:prstDash val="solid"/>
                      <a:round/>
                      <a:headEnd type="none" w="med" len="med"/>
                      <a:tailEnd type="none" w="med" len="me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extLst>
                  <a:ext uri="{0D108BD9-81ED-4DB2-BD59-A6C34878D82A}">
                    <a16:rowId xmlns:a16="http://schemas.microsoft.com/office/drawing/2014/main" val="1980411399"/>
                  </a:ext>
                </a:extLst>
              </a:tr>
              <a:tr h="265176">
                <a:tc>
                  <a:txBody>
                    <a:bodyPr/>
                    <a:lstStyle/>
                    <a:p>
                      <a:r>
                        <a:rPr lang="en-US" sz="1100" b="1" i="0" dirty="0">
                          <a:effectLst/>
                          <a:latin typeface="Arial" panose="020B0604020202020204" pitchFamily="34" charset="0"/>
                          <a:hlinkClick r:id="rId4"/>
                        </a:rPr>
                        <a:t>Revisiting group structures</a:t>
                      </a:r>
                      <a:endParaRPr lang="en-US" sz="1100" b="1" i="0" kern="1200" dirty="0">
                        <a:solidFill>
                          <a:schemeClr val="tx1"/>
                        </a:solidFill>
                        <a:effectLst/>
                        <a:latin typeface="Arial" panose="020B0604020202020204" pitchFamily="34" charset="0"/>
                        <a:ea typeface="+mn-ea"/>
                        <a:cs typeface="+mn-cs"/>
                      </a:endParaRPr>
                    </a:p>
                  </a:txBody>
                  <a:tcPr>
                    <a:lnL w="12700" cmpd="sng">
                      <a:solidFill>
                        <a:srgbClr val="E70052"/>
                      </a:solidFill>
                      <a:prstDash val="soli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tc>
                  <a:txBody>
                    <a:bodyPr/>
                    <a:lstStyle/>
                    <a:p>
                      <a:r>
                        <a:rPr lang="en-US" sz="1100" b="1" i="0" kern="1200" dirty="0">
                          <a:solidFill>
                            <a:schemeClr val="tx1"/>
                          </a:solidFill>
                          <a:effectLst/>
                          <a:latin typeface="Arial" panose="020B0604020202020204" pitchFamily="34" charset="0"/>
                          <a:ea typeface="+mn-ea"/>
                          <a:cs typeface="Arial" panose="020B0604020202020204" pitchFamily="34" charset="0"/>
                        </a:rPr>
                        <a:t>3.4</a:t>
                      </a:r>
                    </a:p>
                  </a:txBody>
                  <a:tcPr>
                    <a:lnL w="12700" cap="flat" cmpd="sng" algn="ctr">
                      <a:solidFill>
                        <a:srgbClr val="E70052"/>
                      </a:solidFill>
                      <a:prstDash val="solid"/>
                      <a:round/>
                      <a:headEnd type="none" w="med" len="med"/>
                      <a:tailEnd type="none" w="med" len="me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extLst>
                  <a:ext uri="{0D108BD9-81ED-4DB2-BD59-A6C34878D82A}">
                    <a16:rowId xmlns:a16="http://schemas.microsoft.com/office/drawing/2014/main" val="1473672873"/>
                  </a:ext>
                </a:extLst>
              </a:tr>
            </a:tbl>
          </a:graphicData>
        </a:graphic>
      </p:graphicFrame>
      <p:sp>
        <p:nvSpPr>
          <p:cNvPr id="10" name="TextBox 9">
            <a:extLst>
              <a:ext uri="{FF2B5EF4-FFF2-40B4-BE49-F238E27FC236}">
                <a16:creationId xmlns:a16="http://schemas.microsoft.com/office/drawing/2014/main" id="{6B76A034-BCFD-4569-B64B-0B0DA43303B2}"/>
              </a:ext>
            </a:extLst>
          </p:cNvPr>
          <p:cNvSpPr txBox="1"/>
          <p:nvPr/>
        </p:nvSpPr>
        <p:spPr>
          <a:xfrm>
            <a:off x="6416039" y="3887873"/>
            <a:ext cx="2267275" cy="276999"/>
          </a:xfrm>
          <a:prstGeom prst="rect">
            <a:avLst/>
          </a:prstGeom>
          <a:noFill/>
        </p:spPr>
        <p:txBody>
          <a:bodyPr wrap="square">
            <a:spAutoFit/>
          </a:bodyPr>
          <a:lstStyle/>
          <a:p>
            <a:pPr algn="l" rtl="0">
              <a:spcBef>
                <a:spcPts val="1200"/>
              </a:spcBef>
              <a:spcAft>
                <a:spcPts val="1200"/>
              </a:spcAft>
            </a:pPr>
            <a:r>
              <a:rPr lang="en-US" sz="1200" dirty="0">
                <a:solidFill>
                  <a:srgbClr val="0C884A"/>
                </a:solidFill>
                <a:latin typeface="Arial" panose="020B0604020202020204" pitchFamily="34" charset="0"/>
                <a:cs typeface="Arial" panose="020B0604020202020204" pitchFamily="34" charset="0"/>
              </a:rPr>
              <a:t>Additional resources</a:t>
            </a:r>
          </a:p>
        </p:txBody>
      </p:sp>
      <p:sp>
        <p:nvSpPr>
          <p:cNvPr id="16" name="TextBox 15">
            <a:extLst>
              <a:ext uri="{FF2B5EF4-FFF2-40B4-BE49-F238E27FC236}">
                <a16:creationId xmlns:a16="http://schemas.microsoft.com/office/drawing/2014/main" id="{3F1071AA-BA30-4641-AB8A-E69F87175A45}"/>
              </a:ext>
            </a:extLst>
          </p:cNvPr>
          <p:cNvSpPr txBox="1"/>
          <p:nvPr/>
        </p:nvSpPr>
        <p:spPr>
          <a:xfrm>
            <a:off x="956949" y="1584557"/>
            <a:ext cx="5348546" cy="369332"/>
          </a:xfrm>
          <a:prstGeom prst="rect">
            <a:avLst/>
          </a:prstGeom>
          <a:noFill/>
        </p:spPr>
        <p:txBody>
          <a:bodyPr wrap="square">
            <a:spAutoFit/>
          </a:bodyPr>
          <a:lstStyle/>
          <a:p>
            <a:pPr algn="l" rtl="0">
              <a:spcBef>
                <a:spcPts val="1200"/>
              </a:spcBef>
              <a:spcAft>
                <a:spcPts val="1200"/>
              </a:spcAft>
            </a:pPr>
            <a:r>
              <a:rPr lang="en-US" b="1" dirty="0">
                <a:solidFill>
                  <a:srgbClr val="0C884A"/>
                </a:solidFill>
                <a:latin typeface="Arial" panose="020B0604020202020204" pitchFamily="34" charset="0"/>
                <a:cs typeface="Arial" panose="020B0604020202020204" pitchFamily="34" charset="0"/>
              </a:rPr>
              <a:t>Diagnosis and Planning</a:t>
            </a:r>
          </a:p>
        </p:txBody>
      </p:sp>
      <p:sp>
        <p:nvSpPr>
          <p:cNvPr id="18" name="TextBox 17">
            <a:extLst>
              <a:ext uri="{FF2B5EF4-FFF2-40B4-BE49-F238E27FC236}">
                <a16:creationId xmlns:a16="http://schemas.microsoft.com/office/drawing/2014/main" id="{6C7BABD8-E592-4565-A795-963FABE998F8}"/>
              </a:ext>
            </a:extLst>
          </p:cNvPr>
          <p:cNvSpPr txBox="1"/>
          <p:nvPr/>
        </p:nvSpPr>
        <p:spPr>
          <a:xfrm>
            <a:off x="6866087" y="4376915"/>
            <a:ext cx="4368964" cy="430887"/>
          </a:xfrm>
          <a:prstGeom prst="rect">
            <a:avLst/>
          </a:prstGeom>
          <a:noFill/>
        </p:spPr>
        <p:txBody>
          <a:bodyPr wrap="square">
            <a:spAutoFit/>
          </a:bodyPr>
          <a:lstStyle/>
          <a:p>
            <a:r>
              <a:rPr lang="en-US" sz="1100" b="1" u="sng"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Reading</a:t>
            </a:r>
            <a:r>
              <a:rPr lang="en-US" sz="11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 </a:t>
            </a:r>
            <a:r>
              <a:rPr lang="en-US" sz="1100" i="1"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Participatory tools working with crops, varieties and seeds</a:t>
            </a:r>
            <a:endParaRPr lang="en-US" sz="1100" dirty="0">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D3604649-B7E7-4FEA-B48C-3A29E9F41DDC}"/>
              </a:ext>
            </a:extLst>
          </p:cNvPr>
          <p:cNvCxnSpPr>
            <a:cxnSpLocks/>
          </p:cNvCxnSpPr>
          <p:nvPr/>
        </p:nvCxnSpPr>
        <p:spPr>
          <a:xfrm>
            <a:off x="6416039" y="4251022"/>
            <a:ext cx="4831639" cy="0"/>
          </a:xfrm>
          <a:prstGeom prst="line">
            <a:avLst/>
          </a:prstGeom>
          <a:ln w="28575">
            <a:solidFill>
              <a:srgbClr val="0C884A"/>
            </a:solidFill>
          </a:ln>
        </p:spPr>
        <p:style>
          <a:lnRef idx="1">
            <a:schemeClr val="accent1"/>
          </a:lnRef>
          <a:fillRef idx="0">
            <a:schemeClr val="accent1"/>
          </a:fillRef>
          <a:effectRef idx="0">
            <a:schemeClr val="accent1"/>
          </a:effectRef>
          <a:fontRef idx="minor">
            <a:schemeClr val="tx1"/>
          </a:fontRef>
        </p:style>
      </p:cxnSp>
      <p:pic>
        <p:nvPicPr>
          <p:cNvPr id="1028" name="Picture 4" descr="Home - APE FIX">
            <a:extLst>
              <a:ext uri="{FF2B5EF4-FFF2-40B4-BE49-F238E27FC236}">
                <a16:creationId xmlns:a16="http://schemas.microsoft.com/office/drawing/2014/main" id="{D0164210-99A1-4294-A46F-C83D99EEFA10}"/>
              </a:ext>
            </a:extLst>
          </p:cNvPr>
          <p:cNvPicPr>
            <a:picLocks noChangeAspect="1" noChangeArrowheads="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506702" y="4341585"/>
            <a:ext cx="363179" cy="363179"/>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Straight Connector 33">
            <a:extLst>
              <a:ext uri="{FF2B5EF4-FFF2-40B4-BE49-F238E27FC236}">
                <a16:creationId xmlns:a16="http://schemas.microsoft.com/office/drawing/2014/main" id="{344ACF5E-5888-4F56-AF38-0D8780E2AC76}"/>
              </a:ext>
            </a:extLst>
          </p:cNvPr>
          <p:cNvCxnSpPr>
            <a:cxnSpLocks/>
          </p:cNvCxnSpPr>
          <p:nvPr/>
        </p:nvCxnSpPr>
        <p:spPr>
          <a:xfrm>
            <a:off x="6403412" y="4829787"/>
            <a:ext cx="4831639" cy="0"/>
          </a:xfrm>
          <a:prstGeom prst="line">
            <a:avLst/>
          </a:prstGeom>
          <a:ln w="28575">
            <a:solidFill>
              <a:srgbClr val="0C884A"/>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6C251B7-A321-4F10-9286-86E3831AA83E}"/>
              </a:ext>
            </a:extLst>
          </p:cNvPr>
          <p:cNvSpPr txBox="1"/>
          <p:nvPr/>
        </p:nvSpPr>
        <p:spPr>
          <a:xfrm>
            <a:off x="6866087" y="4895618"/>
            <a:ext cx="4381591" cy="1008931"/>
          </a:xfrm>
          <a:prstGeom prst="rect">
            <a:avLst/>
          </a:prstGeom>
          <a:noFill/>
        </p:spPr>
        <p:txBody>
          <a:bodyPr wrap="square" rtlCol="0">
            <a:spAutoFit/>
          </a:bodyPr>
          <a:lstStyle/>
          <a:p>
            <a:pPr>
              <a:lnSpc>
                <a:spcPct val="110000"/>
              </a:lnSpc>
            </a:pPr>
            <a:r>
              <a:rPr lang="en-US" sz="1100" b="1" u="sng" dirty="0">
                <a:latin typeface="Arial" panose="020B0604020202020204" pitchFamily="34" charset="0"/>
                <a:cs typeface="Arial" panose="020B0604020202020204" pitchFamily="34" charset="0"/>
              </a:rPr>
              <a:t>Exercises and Tools</a:t>
            </a:r>
            <a:r>
              <a:rPr lang="en-US" sz="1100" dirty="0">
                <a:latin typeface="Arial" panose="020B0604020202020204" pitchFamily="34" charset="0"/>
                <a:cs typeface="Arial" panose="020B0604020202020204" pitchFamily="34" charset="0"/>
              </a:rPr>
              <a:t>: Participants are encouraged to review  and make use of the following: </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 </a:t>
            </a:r>
            <a:r>
              <a:rPr lang="en-US" sz="1100" b="1" dirty="0">
                <a:solidFill>
                  <a:srgbClr val="0563C1"/>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Initial Crop Identification Tool</a:t>
            </a:r>
            <a:r>
              <a:rPr lang="en-US" sz="1100" b="1" dirty="0">
                <a:solidFill>
                  <a:srgbClr val="0563C1"/>
                </a:solidFill>
                <a:latin typeface="Arial" panose="020B0604020202020204" pitchFamily="34" charset="0"/>
                <a:cs typeface="Arial" panose="020B0604020202020204" pitchFamily="34" charset="0"/>
              </a:rPr>
              <a:t>  </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 </a:t>
            </a:r>
            <a:r>
              <a:rPr lang="en-US" sz="1100" b="1" dirty="0">
                <a:latin typeface="Arial" panose="020B0604020202020204" pitchFamily="34" charset="0"/>
                <a:cs typeface="Arial" panose="020B0604020202020204" pitchFamily="34" charset="0"/>
                <a:hlinkClick r:id="rId9"/>
              </a:rPr>
              <a:t>Visioning exercise</a:t>
            </a:r>
            <a:r>
              <a:rPr lang="en-US" sz="1100" b="1"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and</a:t>
            </a:r>
            <a:br>
              <a:rPr lang="en-US" sz="1100" dirty="0">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 </a:t>
            </a:r>
            <a:r>
              <a:rPr lang="en-US" sz="1100" b="1" dirty="0">
                <a:latin typeface="Arial" panose="020B0604020202020204" pitchFamily="34" charset="0"/>
                <a:cs typeface="Arial" panose="020B0604020202020204" pitchFamily="34" charset="0"/>
                <a:hlinkClick r:id="rId10"/>
              </a:rPr>
              <a:t>Action plan </a:t>
            </a:r>
            <a:r>
              <a:rPr lang="en-US" sz="1100" dirty="0">
                <a:latin typeface="Arial" panose="020B0604020202020204" pitchFamily="34" charset="0"/>
                <a:cs typeface="Arial" panose="020B0604020202020204" pitchFamily="34" charset="0"/>
              </a:rPr>
              <a:t>for each FFS group</a:t>
            </a:r>
          </a:p>
        </p:txBody>
      </p:sp>
      <p:pic>
        <p:nvPicPr>
          <p:cNvPr id="23" name="Picture 8" descr="Chat Icon PNG Images | Vector and PSD Files | Free Download on Pngtree">
            <a:extLst>
              <a:ext uri="{FF2B5EF4-FFF2-40B4-BE49-F238E27FC236}">
                <a16:creationId xmlns:a16="http://schemas.microsoft.com/office/drawing/2014/main" id="{65E76C42-077B-4270-98E7-5CFAC5DA19A1}"/>
              </a:ext>
            </a:extLst>
          </p:cNvPr>
          <p:cNvPicPr>
            <a:picLocks noChangeAspect="1" noChangeArrowheads="1"/>
          </p:cNvPicPr>
          <p:nvPr/>
        </p:nvPicPr>
        <p:blipFill rotWithShape="1">
          <a:blip r:embed="rId11">
            <a:clrChange>
              <a:clrFrom>
                <a:srgbClr val="EEEEEE"/>
              </a:clrFrom>
              <a:clrTo>
                <a:srgbClr val="EEEEEE">
                  <a:alpha val="0"/>
                </a:srgbClr>
              </a:clrTo>
            </a:clrChange>
            <a:extLst>
              <a:ext uri="{28A0092B-C50C-407E-A947-70E740481C1C}">
                <a14:useLocalDpi xmlns:a14="http://schemas.microsoft.com/office/drawing/2010/main" val="0"/>
              </a:ext>
            </a:extLst>
          </a:blip>
          <a:srcRect l="11404" t="15268" r="11135" b="15719"/>
          <a:stretch/>
        </p:blipFill>
        <p:spPr bwMode="auto">
          <a:xfrm>
            <a:off x="6501384" y="4938536"/>
            <a:ext cx="397541" cy="354194"/>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Connector 23">
            <a:extLst>
              <a:ext uri="{FF2B5EF4-FFF2-40B4-BE49-F238E27FC236}">
                <a16:creationId xmlns:a16="http://schemas.microsoft.com/office/drawing/2014/main" id="{70FD2B9C-2C3A-4483-8E3A-593CA26F9B76}"/>
              </a:ext>
            </a:extLst>
          </p:cNvPr>
          <p:cNvCxnSpPr>
            <a:cxnSpLocks/>
          </p:cNvCxnSpPr>
          <p:nvPr/>
        </p:nvCxnSpPr>
        <p:spPr>
          <a:xfrm>
            <a:off x="6416039" y="5957438"/>
            <a:ext cx="4831639" cy="0"/>
          </a:xfrm>
          <a:prstGeom prst="line">
            <a:avLst/>
          </a:prstGeom>
          <a:ln w="28575">
            <a:solidFill>
              <a:srgbClr val="0C884A"/>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text&#10;&#10;Description automatically generated">
            <a:extLst>
              <a:ext uri="{FF2B5EF4-FFF2-40B4-BE49-F238E27FC236}">
                <a16:creationId xmlns:a16="http://schemas.microsoft.com/office/drawing/2014/main" id="{819E3EC1-3B1F-B38F-2779-1D1776520F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2203" y="503691"/>
            <a:ext cx="1027852" cy="674001"/>
          </a:xfrm>
          <a:prstGeom prst="rect">
            <a:avLst/>
          </a:prstGeom>
        </p:spPr>
      </p:pic>
    </p:spTree>
    <p:extLst>
      <p:ext uri="{BB962C8B-B14F-4D97-AF65-F5344CB8AC3E}">
        <p14:creationId xmlns:p14="http://schemas.microsoft.com/office/powerpoint/2010/main" val="2824581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B2F8B9-4859-4CB1-AC0E-8D7CAB3A8E01}"/>
              </a:ext>
            </a:extLst>
          </p:cNvPr>
          <p:cNvSpPr>
            <a:spLocks noGrp="1"/>
          </p:cNvSpPr>
          <p:nvPr>
            <p:ph idx="1"/>
          </p:nvPr>
        </p:nvSpPr>
        <p:spPr>
          <a:xfrm>
            <a:off x="966199" y="1895414"/>
            <a:ext cx="5139051" cy="2187488"/>
          </a:xfrm>
        </p:spPr>
        <p:txBody>
          <a:bodyPr>
            <a:noAutofit/>
          </a:bodyPr>
          <a:lstStyle/>
          <a:p>
            <a:pPr marL="0" indent="0" rtl="0">
              <a:lnSpc>
                <a:spcPct val="120000"/>
              </a:lnSpc>
              <a:spcBef>
                <a:spcPts val="600"/>
              </a:spcBef>
              <a:spcAft>
                <a:spcPts val="600"/>
              </a:spcAft>
              <a:buNone/>
            </a:pPr>
            <a:r>
              <a:rPr lang="en-US" sz="1100" b="0" i="0" dirty="0">
                <a:effectLst/>
                <a:latin typeface="Arial" panose="020B0604020202020204" pitchFamily="34" charset="0"/>
              </a:rPr>
              <a:t>The aim of this module is to help farmer groups gain the basic skills required to make decisions regarding what seeds to produce commercially. </a:t>
            </a:r>
            <a:r>
              <a:rPr lang="en-US" sz="1100" dirty="0">
                <a:latin typeface="Arial" panose="020B0604020202020204" pitchFamily="34" charset="0"/>
              </a:rPr>
              <a:t>T</a:t>
            </a:r>
            <a:r>
              <a:rPr lang="en-US" sz="1100" b="0" i="0" dirty="0">
                <a:effectLst/>
                <a:latin typeface="Arial" panose="020B0604020202020204" pitchFamily="34" charset="0"/>
              </a:rPr>
              <a:t>his module supports the FFS group to assess: </a:t>
            </a:r>
            <a:br>
              <a:rPr lang="en-US" sz="1100" dirty="0">
                <a:latin typeface="Arial" panose="020B0604020202020204" pitchFamily="34" charset="0"/>
              </a:rPr>
            </a:br>
            <a:r>
              <a:rPr lang="en-US" sz="1100" dirty="0">
                <a:latin typeface="Arial" panose="020B0604020202020204" pitchFamily="34" charset="0"/>
              </a:rPr>
              <a:t>-</a:t>
            </a:r>
            <a:r>
              <a:rPr lang="en-US" sz="1100" b="0" i="0" dirty="0">
                <a:effectLst/>
                <a:latin typeface="Arial" panose="020B0604020202020204" pitchFamily="34" charset="0"/>
              </a:rPr>
              <a:t> which crops and varieties have market potential, </a:t>
            </a:r>
            <a:br>
              <a:rPr lang="en-US" sz="1100" b="0" i="0" dirty="0">
                <a:effectLst/>
                <a:latin typeface="Arial" panose="020B0604020202020204" pitchFamily="34" charset="0"/>
              </a:rPr>
            </a:br>
            <a:r>
              <a:rPr lang="en-US" sz="1100" dirty="0">
                <a:latin typeface="Arial" panose="020B0604020202020204" pitchFamily="34" charset="0"/>
              </a:rPr>
              <a:t>-</a:t>
            </a:r>
            <a:r>
              <a:rPr lang="en-US" sz="1100" b="0" i="0" dirty="0">
                <a:effectLst/>
                <a:latin typeface="Arial" panose="020B0604020202020204" pitchFamily="34" charset="0"/>
              </a:rPr>
              <a:t> the extent to which seed production and marketing can improve their livelihoods either individually or as a group and </a:t>
            </a:r>
            <a:br>
              <a:rPr lang="en-US" sz="1100" b="0" i="0" dirty="0">
                <a:effectLst/>
                <a:latin typeface="Arial" panose="020B0604020202020204" pitchFamily="34" charset="0"/>
              </a:rPr>
            </a:br>
            <a:r>
              <a:rPr lang="en-US" sz="1100" b="0" i="0" dirty="0">
                <a:effectLst/>
                <a:latin typeface="Arial" panose="020B0604020202020204" pitchFamily="34" charset="0"/>
              </a:rPr>
              <a:t>- obtain a clear sense of all key actors involved in seed markets. </a:t>
            </a:r>
          </a:p>
          <a:p>
            <a:pPr marL="0" indent="0" rtl="0">
              <a:lnSpc>
                <a:spcPct val="120000"/>
              </a:lnSpc>
              <a:spcBef>
                <a:spcPts val="600"/>
              </a:spcBef>
              <a:spcAft>
                <a:spcPts val="600"/>
              </a:spcAft>
              <a:buNone/>
            </a:pPr>
            <a:r>
              <a:rPr lang="en-US" sz="1100" b="0" i="0" dirty="0">
                <a:effectLst/>
                <a:latin typeface="Arial" panose="020B0604020202020204" pitchFamily="34" charset="0"/>
              </a:rPr>
              <a:t>The module guides participants on how to undertake the necessary market research to determine which seed crop or variety to produce. This module of the</a:t>
            </a:r>
            <a:r>
              <a:rPr lang="en-US" sz="1100" dirty="0">
                <a:latin typeface="Arial" panose="020B0604020202020204" pitchFamily="34" charset="0"/>
              </a:rPr>
              <a:t> </a:t>
            </a:r>
            <a:r>
              <a:rPr lang="en-US" sz="1100" dirty="0" err="1">
                <a:latin typeface="Arial" panose="020B0604020202020204" pitchFamily="34" charset="0"/>
              </a:rPr>
              <a:t>ToT</a:t>
            </a:r>
            <a:r>
              <a:rPr lang="en-US" sz="1100" dirty="0">
                <a:latin typeface="Arial" panose="020B0604020202020204" pitchFamily="34" charset="0"/>
              </a:rPr>
              <a:t> should </a:t>
            </a:r>
            <a:r>
              <a:rPr lang="en-US" sz="1100" b="0" i="0" dirty="0">
                <a:effectLst/>
                <a:latin typeface="Arial" panose="020B0604020202020204" pitchFamily="34" charset="0"/>
              </a:rPr>
              <a:t>include a visit of FFS participants to a local seed market. </a:t>
            </a:r>
          </a:p>
        </p:txBody>
      </p:sp>
      <p:sp>
        <p:nvSpPr>
          <p:cNvPr id="5" name="Title 1">
            <a:extLst>
              <a:ext uri="{FF2B5EF4-FFF2-40B4-BE49-F238E27FC236}">
                <a16:creationId xmlns:a16="http://schemas.microsoft.com/office/drawing/2014/main" id="{8F584C6D-EBBF-4BDD-81DC-9436CF5F3F95}"/>
              </a:ext>
            </a:extLst>
          </p:cNvPr>
          <p:cNvSpPr txBox="1">
            <a:spLocks/>
          </p:cNvSpPr>
          <p:nvPr/>
        </p:nvSpPr>
        <p:spPr>
          <a:xfrm>
            <a:off x="10871200" y="6176962"/>
            <a:ext cx="939800" cy="6304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1800" b="1" dirty="0">
                <a:solidFill>
                  <a:srgbClr val="0C884A"/>
                </a:solidFill>
                <a:latin typeface="Oxfam TSTAR PRO Medium" panose="02000806030000020004" pitchFamily="2" charset="0"/>
              </a:rPr>
              <a:t>13</a:t>
            </a:r>
          </a:p>
        </p:txBody>
      </p:sp>
      <p:sp>
        <p:nvSpPr>
          <p:cNvPr id="8" name="TextBox 7">
            <a:extLst>
              <a:ext uri="{FF2B5EF4-FFF2-40B4-BE49-F238E27FC236}">
                <a16:creationId xmlns:a16="http://schemas.microsoft.com/office/drawing/2014/main" id="{96D05511-7400-4454-9A0C-7F9FD1468F93}"/>
              </a:ext>
            </a:extLst>
          </p:cNvPr>
          <p:cNvSpPr txBox="1"/>
          <p:nvPr/>
        </p:nvSpPr>
        <p:spPr>
          <a:xfrm>
            <a:off x="6444707" y="1531005"/>
            <a:ext cx="5348546"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1200"/>
              </a:spcBef>
              <a:spcAft>
                <a:spcPts val="1200"/>
              </a:spcAft>
              <a:buClrTx/>
              <a:buSzTx/>
              <a:buFontTx/>
              <a:buNone/>
              <a:tabLst/>
              <a:defRPr/>
            </a:pPr>
            <a:r>
              <a:rPr lang="en-US" sz="1200" dirty="0">
                <a:solidFill>
                  <a:srgbClr val="E70052"/>
                </a:solidFill>
                <a:latin typeface="Arial" panose="020B0604020202020204" pitchFamily="34" charset="0"/>
                <a:cs typeface="Arial" panose="020B0604020202020204" pitchFamily="34" charset="0"/>
              </a:rPr>
              <a:t>Module 4 – Analysis of the Seed Market and Crop Selection</a:t>
            </a:r>
          </a:p>
        </p:txBody>
      </p:sp>
      <p:sp>
        <p:nvSpPr>
          <p:cNvPr id="7" name="Title 1">
            <a:extLst>
              <a:ext uri="{FF2B5EF4-FFF2-40B4-BE49-F238E27FC236}">
                <a16:creationId xmlns:a16="http://schemas.microsoft.com/office/drawing/2014/main" id="{273EE16D-7B48-4FA4-B6AA-1E101827DC8E}"/>
              </a:ext>
            </a:extLst>
          </p:cNvPr>
          <p:cNvSpPr>
            <a:spLocks noGrp="1"/>
          </p:cNvSpPr>
          <p:nvPr>
            <p:ph type="title"/>
          </p:nvPr>
        </p:nvSpPr>
        <p:spPr>
          <a:xfrm>
            <a:off x="8613648" y="365125"/>
            <a:ext cx="2740152" cy="1325563"/>
          </a:xfrm>
        </p:spPr>
        <p:txBody>
          <a:bodyPr/>
          <a:lstStyle/>
          <a:p>
            <a:pPr algn="r"/>
            <a:r>
              <a:rPr lang="en-US" b="1" u="sng" dirty="0">
                <a:solidFill>
                  <a:srgbClr val="0C884A"/>
                </a:solidFill>
                <a:latin typeface="Oxfam TSTAR PRO Headline" panose="02000806030000020004" pitchFamily="2" charset="0"/>
                <a:ea typeface="Source Sans Pro" panose="020B0503030403020204" pitchFamily="34" charset="0"/>
              </a:rPr>
              <a:t>MODULE 4</a:t>
            </a:r>
          </a:p>
        </p:txBody>
      </p:sp>
      <p:graphicFrame>
        <p:nvGraphicFramePr>
          <p:cNvPr id="2" name="Table 1">
            <a:extLst>
              <a:ext uri="{FF2B5EF4-FFF2-40B4-BE49-F238E27FC236}">
                <a16:creationId xmlns:a16="http://schemas.microsoft.com/office/drawing/2014/main" id="{A10E2C0F-904B-4B25-A51E-35CAD4A21C1F}"/>
              </a:ext>
            </a:extLst>
          </p:cNvPr>
          <p:cNvGraphicFramePr>
            <a:graphicFrameLocks noGrp="1"/>
          </p:cNvGraphicFramePr>
          <p:nvPr/>
        </p:nvGraphicFramePr>
        <p:xfrm>
          <a:off x="6044184" y="2029968"/>
          <a:ext cx="914400" cy="566928"/>
        </p:xfrm>
        <a:graphic>
          <a:graphicData uri="http://schemas.openxmlformats.org/drawingml/2006/table">
            <a:tbl>
              <a:tblPr/>
              <a:tblGrid>
                <a:gridCol w="914400">
                  <a:extLst>
                    <a:ext uri="{9D8B030D-6E8A-4147-A177-3AD203B41FA5}">
                      <a16:colId xmlns:a16="http://schemas.microsoft.com/office/drawing/2014/main" val="462537980"/>
                    </a:ext>
                  </a:extLst>
                </a:gridCol>
              </a:tblGrid>
              <a:tr h="566928">
                <a:tc>
                  <a:txBody>
                    <a:bodyPr/>
                    <a:lstStyle/>
                    <a:p>
                      <a:endParaRPr lang="en-US" dirty="0">
                        <a:solidFill>
                          <a:srgbClr val="E7005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819338194"/>
                  </a:ext>
                </a:extLst>
              </a:tr>
            </a:tbl>
          </a:graphicData>
        </a:graphic>
      </p:graphicFrame>
      <p:graphicFrame>
        <p:nvGraphicFramePr>
          <p:cNvPr id="4" name="Table 3">
            <a:extLst>
              <a:ext uri="{FF2B5EF4-FFF2-40B4-BE49-F238E27FC236}">
                <a16:creationId xmlns:a16="http://schemas.microsoft.com/office/drawing/2014/main" id="{452EF0FB-CE95-4DA1-8B53-F71D858554B3}"/>
              </a:ext>
            </a:extLst>
          </p:cNvPr>
          <p:cNvGraphicFramePr>
            <a:graphicFrameLocks noGrp="1"/>
          </p:cNvGraphicFramePr>
          <p:nvPr>
            <p:extLst>
              <p:ext uri="{D42A27DB-BD31-4B8C-83A1-F6EECF244321}">
                <p14:modId xmlns:p14="http://schemas.microsoft.com/office/powerpoint/2010/main" val="923802645"/>
              </p:ext>
            </p:extLst>
          </p:nvPr>
        </p:nvGraphicFramePr>
        <p:xfrm>
          <a:off x="6515897" y="1898506"/>
          <a:ext cx="4831639" cy="1648968"/>
        </p:xfrm>
        <a:graphic>
          <a:graphicData uri="http://schemas.openxmlformats.org/drawingml/2006/table">
            <a:tbl>
              <a:tblPr/>
              <a:tblGrid>
                <a:gridCol w="3075433">
                  <a:extLst>
                    <a:ext uri="{9D8B030D-6E8A-4147-A177-3AD203B41FA5}">
                      <a16:colId xmlns:a16="http://schemas.microsoft.com/office/drawing/2014/main" val="89352525"/>
                    </a:ext>
                  </a:extLst>
                </a:gridCol>
                <a:gridCol w="1756206">
                  <a:extLst>
                    <a:ext uri="{9D8B030D-6E8A-4147-A177-3AD203B41FA5}">
                      <a16:colId xmlns:a16="http://schemas.microsoft.com/office/drawing/2014/main" val="3829644986"/>
                    </a:ext>
                  </a:extLst>
                </a:gridCol>
              </a:tblGrid>
              <a:tr h="392931">
                <a:tc>
                  <a:txBody>
                    <a:bodyPr/>
                    <a:lstStyle/>
                    <a:p>
                      <a:r>
                        <a:rPr lang="en-US" sz="1100" b="1" i="0" kern="1200" dirty="0">
                          <a:solidFill>
                            <a:schemeClr val="bg1"/>
                          </a:solidFill>
                          <a:effectLst/>
                          <a:latin typeface="Arial" panose="020B0604020202020204" pitchFamily="34" charset="0"/>
                          <a:ea typeface="+mn-ea"/>
                          <a:cs typeface="Arial" panose="020B0604020202020204" pitchFamily="34" charset="0"/>
                        </a:rPr>
                        <a:t>Topics Module 4</a:t>
                      </a:r>
                    </a:p>
                  </a:txBody>
                  <a:tcPr>
                    <a:lnL w="12700" cmpd="sng">
                      <a:solidFill>
                        <a:srgbClr val="E70052"/>
                      </a:solidFill>
                      <a:prstDash val="solid"/>
                    </a:lnL>
                    <a:lnR w="12700" cap="flat" cmpd="sng" algn="ctr">
                      <a:solidFill>
                        <a:srgbClr val="E70052"/>
                      </a:solidFill>
                      <a:prstDash val="solid"/>
                      <a:round/>
                      <a:headEnd type="none" w="med" len="med"/>
                      <a:tailEnd type="none" w="med" len="med"/>
                    </a:lnR>
                    <a:lnT w="12700" cmpd="sng">
                      <a:solidFill>
                        <a:srgbClr val="E70052"/>
                      </a:solidFill>
                      <a:prstDash val="solid"/>
                    </a:lnT>
                    <a:lnB w="12700" cap="flat" cmpd="sng" algn="ctr">
                      <a:solidFill>
                        <a:srgbClr val="E70052"/>
                      </a:solidFill>
                      <a:prstDash val="solid"/>
                      <a:round/>
                      <a:headEnd type="none" w="med" len="med"/>
                      <a:tailEnd type="none" w="med" len="med"/>
                    </a:lnB>
                    <a:solidFill>
                      <a:srgbClr val="E70052"/>
                    </a:solidFill>
                  </a:tcPr>
                </a:tc>
                <a:tc>
                  <a:txBody>
                    <a:bodyPr/>
                    <a:lstStyle/>
                    <a:p>
                      <a:pPr marL="0" algn="l" defTabSz="914400" rtl="0" eaLnBrk="1" latinLnBrk="0" hangingPunct="1"/>
                      <a:r>
                        <a:rPr lang="en-US" sz="1100" b="1" i="0" kern="1200" dirty="0">
                          <a:solidFill>
                            <a:schemeClr val="bg1"/>
                          </a:solidFill>
                          <a:effectLst/>
                          <a:latin typeface="Arial" panose="020B0604020202020204" pitchFamily="34" charset="0"/>
                          <a:ea typeface="+mn-ea"/>
                          <a:cs typeface="Arial" panose="020B0604020202020204" pitchFamily="34" charset="0"/>
                        </a:rPr>
                        <a:t>Corresponding sub-chapter in FFS Guide</a:t>
                      </a:r>
                    </a:p>
                  </a:txBody>
                  <a:tcPr>
                    <a:lnL w="12700" cap="flat" cmpd="sng" algn="ctr">
                      <a:solidFill>
                        <a:srgbClr val="E70052"/>
                      </a:solidFill>
                      <a:prstDash val="solid"/>
                      <a:round/>
                      <a:headEnd type="none" w="med" len="med"/>
                      <a:tailEnd type="none" w="med" len="me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solidFill>
                      <a:srgbClr val="E70052"/>
                    </a:solidFill>
                  </a:tcPr>
                </a:tc>
                <a:extLst>
                  <a:ext uri="{0D108BD9-81ED-4DB2-BD59-A6C34878D82A}">
                    <a16:rowId xmlns:a16="http://schemas.microsoft.com/office/drawing/2014/main" val="404256075"/>
                  </a:ext>
                </a:extLst>
              </a:tr>
              <a:tr h="265176">
                <a:tc>
                  <a:txBody>
                    <a:bodyPr/>
                    <a:lstStyle/>
                    <a:p>
                      <a:r>
                        <a:rPr lang="en-US" sz="1100" b="1" i="0" dirty="0">
                          <a:effectLst/>
                          <a:latin typeface="Arial" panose="020B0604020202020204" pitchFamily="34" charset="0"/>
                          <a:hlinkClick r:id="rId2"/>
                        </a:rPr>
                        <a:t>Understanding the seed value chain</a:t>
                      </a:r>
                      <a:endParaRPr lang="en-US" sz="1100" b="1" dirty="0">
                        <a:latin typeface="Arial" panose="020B0604020202020204" pitchFamily="34" charset="0"/>
                        <a:cs typeface="Arial" panose="020B0604020202020204" pitchFamily="34" charset="0"/>
                      </a:endParaRPr>
                    </a:p>
                  </a:txBody>
                  <a:tcPr>
                    <a:lnL w="12700" cmpd="sng">
                      <a:solidFill>
                        <a:srgbClr val="E70052"/>
                      </a:solidFill>
                      <a:prstDash val="soli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tc>
                  <a:txBody>
                    <a:bodyPr/>
                    <a:lstStyle/>
                    <a:p>
                      <a:r>
                        <a:rPr lang="en-US" sz="1100" b="1" i="0" kern="1200" dirty="0">
                          <a:solidFill>
                            <a:schemeClr val="tx1"/>
                          </a:solidFill>
                          <a:effectLst/>
                          <a:latin typeface="Arial" panose="020B0604020202020204" pitchFamily="34" charset="0"/>
                          <a:ea typeface="+mn-ea"/>
                          <a:cs typeface="Arial" panose="020B0604020202020204" pitchFamily="34" charset="0"/>
                        </a:rPr>
                        <a:t>4.1</a:t>
                      </a:r>
                    </a:p>
                  </a:txBody>
                  <a:tcPr>
                    <a:lnL w="12700" cap="flat" cmpd="sng" algn="ctr">
                      <a:solidFill>
                        <a:srgbClr val="E70052"/>
                      </a:solidFill>
                      <a:prstDash val="solid"/>
                      <a:round/>
                      <a:headEnd type="none" w="med" len="med"/>
                      <a:tailEnd type="none" w="med" len="me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extLst>
                  <a:ext uri="{0D108BD9-81ED-4DB2-BD59-A6C34878D82A}">
                    <a16:rowId xmlns:a16="http://schemas.microsoft.com/office/drawing/2014/main" val="3828214805"/>
                  </a:ext>
                </a:extLst>
              </a:tr>
              <a:tr h="265176">
                <a:tc>
                  <a:txBody>
                    <a:bodyPr/>
                    <a:lstStyle/>
                    <a:p>
                      <a:r>
                        <a:rPr lang="en-US" sz="1100" b="1" i="0" dirty="0">
                          <a:effectLst/>
                          <a:latin typeface="Arial" panose="020B0604020202020204" pitchFamily="34" charset="0"/>
                          <a:hlinkClick r:id="rId3"/>
                        </a:rPr>
                        <a:t>Market research</a:t>
                      </a:r>
                      <a:endParaRPr lang="en-US" sz="1100" b="1" i="0" kern="1200" dirty="0">
                        <a:solidFill>
                          <a:schemeClr val="tx1"/>
                        </a:solidFill>
                        <a:effectLst/>
                        <a:latin typeface="Arial" panose="020B0604020202020204" pitchFamily="34" charset="0"/>
                        <a:ea typeface="+mn-ea"/>
                        <a:cs typeface="+mn-cs"/>
                      </a:endParaRPr>
                    </a:p>
                  </a:txBody>
                  <a:tcPr>
                    <a:lnL w="12700" cmpd="sng">
                      <a:solidFill>
                        <a:srgbClr val="E70052"/>
                      </a:solidFill>
                      <a:prstDash val="soli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tc>
                  <a:txBody>
                    <a:bodyPr/>
                    <a:lstStyle/>
                    <a:p>
                      <a:r>
                        <a:rPr lang="en-US" sz="1100" b="1" i="0" kern="1200" dirty="0">
                          <a:solidFill>
                            <a:schemeClr val="tx1"/>
                          </a:solidFill>
                          <a:effectLst/>
                          <a:latin typeface="Arial" panose="020B0604020202020204" pitchFamily="34" charset="0"/>
                          <a:ea typeface="+mn-ea"/>
                          <a:cs typeface="Arial" panose="020B0604020202020204" pitchFamily="34" charset="0"/>
                        </a:rPr>
                        <a:t>4.2</a:t>
                      </a:r>
                    </a:p>
                  </a:txBody>
                  <a:tcPr>
                    <a:lnL w="12700" cap="flat" cmpd="sng" algn="ctr">
                      <a:solidFill>
                        <a:srgbClr val="E70052"/>
                      </a:solidFill>
                      <a:prstDash val="solid"/>
                      <a:round/>
                      <a:headEnd type="none" w="med" len="med"/>
                      <a:tailEnd type="none" w="med" len="me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extLst>
                  <a:ext uri="{0D108BD9-81ED-4DB2-BD59-A6C34878D82A}">
                    <a16:rowId xmlns:a16="http://schemas.microsoft.com/office/drawing/2014/main" val="1205773552"/>
                  </a:ext>
                </a:extLst>
              </a:tr>
              <a:tr h="265176">
                <a:tc>
                  <a:txBody>
                    <a:bodyPr/>
                    <a:lstStyle/>
                    <a:p>
                      <a:r>
                        <a:rPr lang="en-US" sz="1100" b="1" i="0" dirty="0">
                          <a:effectLst/>
                          <a:latin typeface="Arial" panose="020B0604020202020204" pitchFamily="34" charset="0"/>
                          <a:hlinkClick r:id="rId4"/>
                        </a:rPr>
                        <a:t>Understanding costs and benefits of seed production and marketing</a:t>
                      </a:r>
                      <a:endParaRPr lang="en-US" sz="1100" b="1" i="0" kern="1200" dirty="0">
                        <a:solidFill>
                          <a:schemeClr val="tx1"/>
                        </a:solidFill>
                        <a:effectLst/>
                        <a:latin typeface="Arial" panose="020B0604020202020204" pitchFamily="34" charset="0"/>
                        <a:ea typeface="+mn-ea"/>
                        <a:cs typeface="+mn-cs"/>
                      </a:endParaRPr>
                    </a:p>
                  </a:txBody>
                  <a:tcPr>
                    <a:lnL w="12700" cmpd="sng">
                      <a:solidFill>
                        <a:srgbClr val="E70052"/>
                      </a:solidFill>
                      <a:prstDash val="soli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tc>
                  <a:txBody>
                    <a:bodyPr/>
                    <a:lstStyle/>
                    <a:p>
                      <a:r>
                        <a:rPr lang="en-US" sz="1100" b="1" i="0" kern="1200" dirty="0">
                          <a:solidFill>
                            <a:schemeClr val="tx1"/>
                          </a:solidFill>
                          <a:effectLst/>
                          <a:latin typeface="Arial" panose="020B0604020202020204" pitchFamily="34" charset="0"/>
                          <a:ea typeface="+mn-ea"/>
                          <a:cs typeface="Arial" panose="020B0604020202020204" pitchFamily="34" charset="0"/>
                        </a:rPr>
                        <a:t>4.3</a:t>
                      </a:r>
                    </a:p>
                  </a:txBody>
                  <a:tcPr>
                    <a:lnL w="12700" cap="flat" cmpd="sng" algn="ctr">
                      <a:solidFill>
                        <a:srgbClr val="E70052"/>
                      </a:solidFill>
                      <a:prstDash val="solid"/>
                      <a:round/>
                      <a:headEnd type="none" w="med" len="med"/>
                      <a:tailEnd type="none" w="med" len="me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extLst>
                  <a:ext uri="{0D108BD9-81ED-4DB2-BD59-A6C34878D82A}">
                    <a16:rowId xmlns:a16="http://schemas.microsoft.com/office/drawing/2014/main" val="1980411399"/>
                  </a:ext>
                </a:extLst>
              </a:tr>
              <a:tr h="265176">
                <a:tc>
                  <a:txBody>
                    <a:bodyPr/>
                    <a:lstStyle/>
                    <a:p>
                      <a:r>
                        <a:rPr lang="en-US" sz="1100" b="1" i="0" dirty="0">
                          <a:effectLst/>
                          <a:latin typeface="Arial" panose="020B0604020202020204" pitchFamily="34" charset="0"/>
                          <a:hlinkClick r:id="rId5"/>
                        </a:rPr>
                        <a:t>Revisiting crop and variety selection</a:t>
                      </a:r>
                      <a:endParaRPr lang="en-US" sz="1100" b="1" i="0" kern="1200" dirty="0">
                        <a:solidFill>
                          <a:schemeClr val="tx1"/>
                        </a:solidFill>
                        <a:effectLst/>
                        <a:latin typeface="Arial" panose="020B0604020202020204" pitchFamily="34" charset="0"/>
                        <a:ea typeface="+mn-ea"/>
                        <a:cs typeface="+mn-cs"/>
                      </a:endParaRPr>
                    </a:p>
                  </a:txBody>
                  <a:tcPr>
                    <a:lnL w="12700" cmpd="sng">
                      <a:solidFill>
                        <a:srgbClr val="E70052"/>
                      </a:solidFill>
                      <a:prstDash val="soli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tc>
                  <a:txBody>
                    <a:bodyPr/>
                    <a:lstStyle/>
                    <a:p>
                      <a:r>
                        <a:rPr lang="en-US" sz="1100" b="1" i="0" kern="1200" dirty="0">
                          <a:solidFill>
                            <a:schemeClr val="tx1"/>
                          </a:solidFill>
                          <a:effectLst/>
                          <a:latin typeface="Arial" panose="020B0604020202020204" pitchFamily="34" charset="0"/>
                          <a:ea typeface="+mn-ea"/>
                          <a:cs typeface="Arial" panose="020B0604020202020204" pitchFamily="34" charset="0"/>
                        </a:rPr>
                        <a:t>4.4</a:t>
                      </a:r>
                    </a:p>
                  </a:txBody>
                  <a:tcPr>
                    <a:lnL w="12700" cap="flat" cmpd="sng" algn="ctr">
                      <a:solidFill>
                        <a:srgbClr val="E70052"/>
                      </a:solidFill>
                      <a:prstDash val="solid"/>
                      <a:round/>
                      <a:headEnd type="none" w="med" len="med"/>
                      <a:tailEnd type="none" w="med" len="me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extLst>
                  <a:ext uri="{0D108BD9-81ED-4DB2-BD59-A6C34878D82A}">
                    <a16:rowId xmlns:a16="http://schemas.microsoft.com/office/drawing/2014/main" val="1473672873"/>
                  </a:ext>
                </a:extLst>
              </a:tr>
            </a:tbl>
          </a:graphicData>
        </a:graphic>
      </p:graphicFrame>
      <p:sp>
        <p:nvSpPr>
          <p:cNvPr id="10" name="TextBox 9">
            <a:extLst>
              <a:ext uri="{FF2B5EF4-FFF2-40B4-BE49-F238E27FC236}">
                <a16:creationId xmlns:a16="http://schemas.microsoft.com/office/drawing/2014/main" id="{6B76A034-BCFD-4569-B64B-0B0DA43303B2}"/>
              </a:ext>
            </a:extLst>
          </p:cNvPr>
          <p:cNvSpPr txBox="1"/>
          <p:nvPr/>
        </p:nvSpPr>
        <p:spPr>
          <a:xfrm>
            <a:off x="966199" y="4304872"/>
            <a:ext cx="2267275" cy="276999"/>
          </a:xfrm>
          <a:prstGeom prst="rect">
            <a:avLst/>
          </a:prstGeom>
          <a:noFill/>
        </p:spPr>
        <p:txBody>
          <a:bodyPr wrap="square">
            <a:spAutoFit/>
          </a:bodyPr>
          <a:lstStyle/>
          <a:p>
            <a:pPr algn="l" rtl="0">
              <a:spcBef>
                <a:spcPts val="1200"/>
              </a:spcBef>
              <a:spcAft>
                <a:spcPts val="1200"/>
              </a:spcAft>
            </a:pPr>
            <a:r>
              <a:rPr lang="en-US" sz="1200" dirty="0">
                <a:solidFill>
                  <a:srgbClr val="0C884A"/>
                </a:solidFill>
                <a:latin typeface="Arial" panose="020B0604020202020204" pitchFamily="34" charset="0"/>
                <a:cs typeface="Arial" panose="020B0604020202020204" pitchFamily="34" charset="0"/>
              </a:rPr>
              <a:t>Additional resources</a:t>
            </a:r>
          </a:p>
        </p:txBody>
      </p:sp>
      <p:sp>
        <p:nvSpPr>
          <p:cNvPr id="16" name="TextBox 15">
            <a:extLst>
              <a:ext uri="{FF2B5EF4-FFF2-40B4-BE49-F238E27FC236}">
                <a16:creationId xmlns:a16="http://schemas.microsoft.com/office/drawing/2014/main" id="{3F1071AA-BA30-4641-AB8A-E69F87175A45}"/>
              </a:ext>
            </a:extLst>
          </p:cNvPr>
          <p:cNvSpPr txBox="1"/>
          <p:nvPr/>
        </p:nvSpPr>
        <p:spPr>
          <a:xfrm>
            <a:off x="944323" y="1529524"/>
            <a:ext cx="5139052" cy="361637"/>
          </a:xfrm>
          <a:prstGeom prst="rect">
            <a:avLst/>
          </a:prstGeom>
          <a:noFill/>
        </p:spPr>
        <p:txBody>
          <a:bodyPr wrap="square">
            <a:spAutoFit/>
          </a:bodyPr>
          <a:lstStyle/>
          <a:p>
            <a:pPr algn="l" rtl="0">
              <a:spcBef>
                <a:spcPts val="1200"/>
              </a:spcBef>
              <a:spcAft>
                <a:spcPts val="1200"/>
              </a:spcAft>
            </a:pPr>
            <a:r>
              <a:rPr lang="en-US" sz="1750" b="1" spc="-20" dirty="0">
                <a:solidFill>
                  <a:srgbClr val="0C884A"/>
                </a:solidFill>
                <a:latin typeface="Arial" panose="020B0604020202020204" pitchFamily="34" charset="0"/>
                <a:cs typeface="Arial" panose="020B0604020202020204" pitchFamily="34" charset="0"/>
              </a:rPr>
              <a:t>Analysis of the Seed Market and Crop Selection</a:t>
            </a:r>
          </a:p>
        </p:txBody>
      </p:sp>
      <p:sp>
        <p:nvSpPr>
          <p:cNvPr id="18" name="TextBox 17">
            <a:extLst>
              <a:ext uri="{FF2B5EF4-FFF2-40B4-BE49-F238E27FC236}">
                <a16:creationId xmlns:a16="http://schemas.microsoft.com/office/drawing/2014/main" id="{6C7BABD8-E592-4565-A795-963FABE998F8}"/>
              </a:ext>
            </a:extLst>
          </p:cNvPr>
          <p:cNvSpPr txBox="1"/>
          <p:nvPr/>
        </p:nvSpPr>
        <p:spPr>
          <a:xfrm>
            <a:off x="1423399" y="4901288"/>
            <a:ext cx="4368964" cy="430887"/>
          </a:xfrm>
          <a:prstGeom prst="rect">
            <a:avLst/>
          </a:prstGeom>
          <a:noFill/>
        </p:spPr>
        <p:txBody>
          <a:bodyPr wrap="square">
            <a:spAutoFit/>
          </a:bodyPr>
          <a:lstStyle/>
          <a:p>
            <a:r>
              <a:rPr lang="en-US" sz="1100" b="1" u="sng"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Reading</a:t>
            </a:r>
            <a:r>
              <a:rPr lang="en-US" sz="1100"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 </a:t>
            </a:r>
            <a:r>
              <a:rPr lang="en-US" sz="1100" i="1"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Ferris et al, 2014 Linking Farmers To Markets MEAS Discussion Paper</a:t>
            </a:r>
            <a:endParaRPr lang="en-US" sz="1100" dirty="0">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D3604649-B7E7-4FEA-B48C-3A29E9F41DDC}"/>
              </a:ext>
            </a:extLst>
          </p:cNvPr>
          <p:cNvCxnSpPr>
            <a:cxnSpLocks/>
          </p:cNvCxnSpPr>
          <p:nvPr/>
        </p:nvCxnSpPr>
        <p:spPr>
          <a:xfrm>
            <a:off x="903685" y="4775234"/>
            <a:ext cx="4831639" cy="0"/>
          </a:xfrm>
          <a:prstGeom prst="line">
            <a:avLst/>
          </a:prstGeom>
          <a:ln w="28575">
            <a:solidFill>
              <a:srgbClr val="0C884A"/>
            </a:solidFill>
          </a:ln>
        </p:spPr>
        <p:style>
          <a:lnRef idx="1">
            <a:schemeClr val="accent1"/>
          </a:lnRef>
          <a:fillRef idx="0">
            <a:schemeClr val="accent1"/>
          </a:fillRef>
          <a:effectRef idx="0">
            <a:schemeClr val="accent1"/>
          </a:effectRef>
          <a:fontRef idx="minor">
            <a:schemeClr val="tx1"/>
          </a:fontRef>
        </p:style>
      </p:cxnSp>
      <p:pic>
        <p:nvPicPr>
          <p:cNvPr id="1028" name="Picture 4" descr="Home - APE FIX">
            <a:extLst>
              <a:ext uri="{FF2B5EF4-FFF2-40B4-BE49-F238E27FC236}">
                <a16:creationId xmlns:a16="http://schemas.microsoft.com/office/drawing/2014/main" id="{D0164210-99A1-4294-A46F-C83D99EEFA10}"/>
              </a:ext>
            </a:extLst>
          </p:cNvPr>
          <p:cNvPicPr>
            <a:picLocks noChangeAspect="1" noChangeArrowheads="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064014" y="4919812"/>
            <a:ext cx="363179" cy="363179"/>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Straight Connector 33">
            <a:extLst>
              <a:ext uri="{FF2B5EF4-FFF2-40B4-BE49-F238E27FC236}">
                <a16:creationId xmlns:a16="http://schemas.microsoft.com/office/drawing/2014/main" id="{344ACF5E-5888-4F56-AF38-0D8780E2AC76}"/>
              </a:ext>
            </a:extLst>
          </p:cNvPr>
          <p:cNvCxnSpPr>
            <a:cxnSpLocks/>
          </p:cNvCxnSpPr>
          <p:nvPr/>
        </p:nvCxnSpPr>
        <p:spPr>
          <a:xfrm>
            <a:off x="903685" y="6200924"/>
            <a:ext cx="4831639" cy="0"/>
          </a:xfrm>
          <a:prstGeom prst="line">
            <a:avLst/>
          </a:prstGeom>
          <a:ln w="28575">
            <a:solidFill>
              <a:srgbClr val="0C884A"/>
            </a:solidFill>
          </a:ln>
        </p:spPr>
        <p:style>
          <a:lnRef idx="1">
            <a:schemeClr val="accent1"/>
          </a:lnRef>
          <a:fillRef idx="0">
            <a:schemeClr val="accent1"/>
          </a:fillRef>
          <a:effectRef idx="0">
            <a:schemeClr val="accent1"/>
          </a:effectRef>
          <a:fontRef idx="minor">
            <a:schemeClr val="tx1"/>
          </a:fontRef>
        </p:style>
      </p:cxnSp>
      <p:pic>
        <p:nvPicPr>
          <p:cNvPr id="15" name="Picture 4" descr="Home - APE FIX">
            <a:extLst>
              <a:ext uri="{FF2B5EF4-FFF2-40B4-BE49-F238E27FC236}">
                <a16:creationId xmlns:a16="http://schemas.microsoft.com/office/drawing/2014/main" id="{2D97F612-BF7B-4C48-877E-1EC89C862FFF}"/>
              </a:ext>
            </a:extLst>
          </p:cNvPr>
          <p:cNvPicPr>
            <a:picLocks noChangeAspect="1" noChangeArrowheads="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060220" y="5317539"/>
            <a:ext cx="363179" cy="36317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ome - APE FIX">
            <a:extLst>
              <a:ext uri="{FF2B5EF4-FFF2-40B4-BE49-F238E27FC236}">
                <a16:creationId xmlns:a16="http://schemas.microsoft.com/office/drawing/2014/main" id="{D934BF50-DAC9-4561-81AC-4FE6FF33858A}"/>
              </a:ext>
            </a:extLst>
          </p:cNvPr>
          <p:cNvPicPr>
            <a:picLocks noChangeAspect="1" noChangeArrowheads="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1065538" y="5705041"/>
            <a:ext cx="363179" cy="36317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F4F0D228-720B-4123-B24C-A8F0D5EE8A93}"/>
              </a:ext>
            </a:extLst>
          </p:cNvPr>
          <p:cNvSpPr txBox="1"/>
          <p:nvPr/>
        </p:nvSpPr>
        <p:spPr>
          <a:xfrm>
            <a:off x="1425661" y="5393431"/>
            <a:ext cx="4309663" cy="261610"/>
          </a:xfrm>
          <a:prstGeom prst="rect">
            <a:avLst/>
          </a:prstGeom>
          <a:noFill/>
        </p:spPr>
        <p:txBody>
          <a:bodyPr wrap="square">
            <a:spAutoFit/>
          </a:bodyPr>
          <a:lstStyle/>
          <a:p>
            <a:r>
              <a:rPr lang="en-US" sz="1100" b="1" u="sng" dirty="0">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Reading</a:t>
            </a:r>
            <a:r>
              <a:rPr lang="en-US" sz="1100" dirty="0">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 </a:t>
            </a:r>
            <a:r>
              <a:rPr lang="en-US" sz="1100" i="1" dirty="0">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MEAS Brief 4 - Linking Farmers to Markets - 2014</a:t>
            </a:r>
            <a:endParaRPr lang="en-US" sz="1100" i="1"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7ADB230D-087F-4D77-A8E1-B8DE6A24E045}"/>
              </a:ext>
            </a:extLst>
          </p:cNvPr>
          <p:cNvSpPr txBox="1"/>
          <p:nvPr/>
        </p:nvSpPr>
        <p:spPr>
          <a:xfrm>
            <a:off x="1423399" y="5798612"/>
            <a:ext cx="4368964" cy="261610"/>
          </a:xfrm>
          <a:prstGeom prst="rect">
            <a:avLst/>
          </a:prstGeom>
          <a:noFill/>
        </p:spPr>
        <p:txBody>
          <a:bodyPr wrap="square">
            <a:spAutoFit/>
          </a:bodyPr>
          <a:lstStyle/>
          <a:p>
            <a:r>
              <a:rPr lang="en-US" sz="1100" b="1" u="sng" dirty="0">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Reading</a:t>
            </a:r>
            <a:r>
              <a:rPr lang="en-US" sz="1100" dirty="0">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 ISSD Technical Note 3_- Seed Value Chain Analysis</a:t>
            </a:r>
            <a:endParaRPr lang="en-US" sz="1100" i="1"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ECF316B4-8E71-4148-8BE2-74FED6D34A9B}"/>
              </a:ext>
            </a:extLst>
          </p:cNvPr>
          <p:cNvSpPr txBox="1"/>
          <p:nvPr/>
        </p:nvSpPr>
        <p:spPr>
          <a:xfrm>
            <a:off x="6965945" y="4801537"/>
            <a:ext cx="4381591" cy="1381340"/>
          </a:xfrm>
          <a:prstGeom prst="rect">
            <a:avLst/>
          </a:prstGeom>
          <a:noFill/>
        </p:spPr>
        <p:txBody>
          <a:bodyPr wrap="square" rtlCol="0">
            <a:spAutoFit/>
          </a:bodyPr>
          <a:lstStyle/>
          <a:p>
            <a:pPr>
              <a:lnSpc>
                <a:spcPct val="110000"/>
              </a:lnSpc>
            </a:pPr>
            <a:r>
              <a:rPr lang="en-US" sz="1100" b="1" u="sng" dirty="0">
                <a:latin typeface="Arial" panose="020B0604020202020204" pitchFamily="34" charset="0"/>
                <a:cs typeface="Arial" panose="020B0604020202020204" pitchFamily="34" charset="0"/>
              </a:rPr>
              <a:t>Exercises and Tools</a:t>
            </a:r>
            <a:r>
              <a:rPr lang="en-US" sz="1100" dirty="0">
                <a:latin typeface="Arial" panose="020B0604020202020204" pitchFamily="34" charset="0"/>
                <a:cs typeface="Arial" panose="020B0604020202020204" pitchFamily="34" charset="0"/>
              </a:rPr>
              <a:t>:</a:t>
            </a:r>
            <a:r>
              <a:rPr lang="en-US" sz="1100" i="1" dirty="0">
                <a:latin typeface="Arial" panose="020B0604020202020204" pitchFamily="34" charset="0"/>
                <a:cs typeface="Arial" panose="020B0604020202020204" pitchFamily="34" charset="0"/>
              </a:rPr>
              <a:t> Participants are invited to carry out the following exercises and make use of the Tools supporting FFS activities</a:t>
            </a:r>
            <a:br>
              <a:rPr lang="en-US" sz="1100" i="1" dirty="0">
                <a:latin typeface="Arial" panose="020B0604020202020204" pitchFamily="34" charset="0"/>
                <a:cs typeface="Arial" panose="020B0604020202020204" pitchFamily="34" charset="0"/>
              </a:rPr>
            </a:br>
            <a:r>
              <a:rPr lang="en-US" sz="1100" b="1" i="1" dirty="0">
                <a:latin typeface="Arial" panose="020B0604020202020204" pitchFamily="34" charset="0"/>
                <a:cs typeface="Arial" panose="020B0604020202020204" pitchFamily="34" charset="0"/>
              </a:rPr>
              <a:t>- </a:t>
            </a:r>
            <a:r>
              <a:rPr lang="en-US" sz="1100" b="1" i="1" dirty="0">
                <a:latin typeface="Arial" panose="020B0604020202020204" pitchFamily="34" charset="0"/>
                <a:cs typeface="Arial" panose="020B0604020202020204" pitchFamily="34" charset="0"/>
                <a:hlinkClick r:id="rId11"/>
              </a:rPr>
              <a:t>Seed business model canvas</a:t>
            </a:r>
            <a:br>
              <a:rPr lang="en-US" sz="1100" b="1" i="1" dirty="0">
                <a:latin typeface="Arial" panose="020B0604020202020204" pitchFamily="34" charset="0"/>
                <a:cs typeface="Arial" panose="020B0604020202020204" pitchFamily="34" charset="0"/>
              </a:rPr>
            </a:br>
            <a:r>
              <a:rPr lang="en-US" sz="1100" b="1" i="1" dirty="0">
                <a:latin typeface="Arial" panose="020B0604020202020204" pitchFamily="34" charset="0"/>
                <a:cs typeface="Arial" panose="020B0604020202020204" pitchFamily="34" charset="0"/>
              </a:rPr>
              <a:t>- </a:t>
            </a:r>
            <a:r>
              <a:rPr lang="en-US" sz="1100" b="1" i="1" dirty="0">
                <a:latin typeface="Arial" panose="020B0604020202020204" pitchFamily="34" charset="0"/>
                <a:cs typeface="Arial" panose="020B0604020202020204" pitchFamily="34" charset="0"/>
                <a:hlinkClick r:id="rId12"/>
              </a:rPr>
              <a:t>Profitability analysis</a:t>
            </a:r>
            <a:br>
              <a:rPr lang="en-US" sz="1100" b="1" i="1" dirty="0">
                <a:latin typeface="Arial" panose="020B0604020202020204" pitchFamily="34" charset="0"/>
                <a:cs typeface="Arial" panose="020B0604020202020204" pitchFamily="34" charset="0"/>
              </a:rPr>
            </a:br>
            <a:r>
              <a:rPr lang="en-US" sz="1100" b="1" i="1" dirty="0">
                <a:latin typeface="Arial" panose="020B0604020202020204" pitchFamily="34" charset="0"/>
                <a:cs typeface="Arial" panose="020B0604020202020204" pitchFamily="34" charset="0"/>
              </a:rPr>
              <a:t>- </a:t>
            </a:r>
            <a:r>
              <a:rPr lang="en-US" sz="1100" b="1" i="1" dirty="0">
                <a:latin typeface="Arial" panose="020B0604020202020204" pitchFamily="34" charset="0"/>
                <a:cs typeface="Arial" panose="020B0604020202020204" pitchFamily="34" charset="0"/>
                <a:hlinkClick r:id="rId13"/>
              </a:rPr>
              <a:t>Cost Benefit Analysis</a:t>
            </a:r>
            <a:br>
              <a:rPr lang="en-US" sz="1100" b="1" i="1" dirty="0">
                <a:latin typeface="Arial" panose="020B0604020202020204" pitchFamily="34" charset="0"/>
                <a:cs typeface="Arial" panose="020B0604020202020204" pitchFamily="34" charset="0"/>
              </a:rPr>
            </a:br>
            <a:r>
              <a:rPr lang="en-US" sz="1100" b="1" i="1" dirty="0">
                <a:latin typeface="Arial" panose="020B0604020202020204" pitchFamily="34" charset="0"/>
                <a:cs typeface="Arial" panose="020B0604020202020204" pitchFamily="34" charset="0"/>
              </a:rPr>
              <a:t>- </a:t>
            </a:r>
            <a:r>
              <a:rPr lang="en-US" sz="1100" b="1" i="1" dirty="0">
                <a:latin typeface="Arial" panose="020B0604020202020204" pitchFamily="34" charset="0"/>
                <a:cs typeface="Arial" panose="020B0604020202020204" pitchFamily="34" charset="0"/>
                <a:hlinkClick r:id="rId14"/>
              </a:rPr>
              <a:t>Crop selection tools</a:t>
            </a:r>
            <a:endParaRPr lang="en-US" sz="1100" b="1" i="1" dirty="0">
              <a:latin typeface="Arial" panose="020B0604020202020204" pitchFamily="34" charset="0"/>
              <a:cs typeface="Arial" panose="020B0604020202020204" pitchFamily="34" charset="0"/>
            </a:endParaRPr>
          </a:p>
        </p:txBody>
      </p:sp>
      <p:pic>
        <p:nvPicPr>
          <p:cNvPr id="23" name="Picture 8" descr="Chat Icon PNG Images | Vector and PSD Files | Free Download on Pngtree">
            <a:extLst>
              <a:ext uri="{FF2B5EF4-FFF2-40B4-BE49-F238E27FC236}">
                <a16:creationId xmlns:a16="http://schemas.microsoft.com/office/drawing/2014/main" id="{71715737-4C17-47B9-BFF3-C80DB827B5E3}"/>
              </a:ext>
            </a:extLst>
          </p:cNvPr>
          <p:cNvPicPr>
            <a:picLocks noChangeAspect="1" noChangeArrowheads="1"/>
          </p:cNvPicPr>
          <p:nvPr/>
        </p:nvPicPr>
        <p:blipFill rotWithShape="1">
          <a:blip r:embed="rId15">
            <a:clrChange>
              <a:clrFrom>
                <a:srgbClr val="EEEEEE"/>
              </a:clrFrom>
              <a:clrTo>
                <a:srgbClr val="EEEEEE">
                  <a:alpha val="0"/>
                </a:srgbClr>
              </a:clrTo>
            </a:clrChange>
            <a:extLst>
              <a:ext uri="{28A0092B-C50C-407E-A947-70E740481C1C}">
                <a14:useLocalDpi xmlns:a14="http://schemas.microsoft.com/office/drawing/2010/main" val="0"/>
              </a:ext>
            </a:extLst>
          </a:blip>
          <a:srcRect l="11404" t="15268" r="11135" b="15719"/>
          <a:stretch/>
        </p:blipFill>
        <p:spPr bwMode="auto">
          <a:xfrm>
            <a:off x="6601242" y="4824135"/>
            <a:ext cx="397541" cy="354194"/>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Straight Connector 23">
            <a:extLst>
              <a:ext uri="{FF2B5EF4-FFF2-40B4-BE49-F238E27FC236}">
                <a16:creationId xmlns:a16="http://schemas.microsoft.com/office/drawing/2014/main" id="{00B43BCF-3473-4E6F-AB8F-BC42F36C9A2F}"/>
              </a:ext>
            </a:extLst>
          </p:cNvPr>
          <p:cNvCxnSpPr>
            <a:cxnSpLocks/>
          </p:cNvCxnSpPr>
          <p:nvPr/>
        </p:nvCxnSpPr>
        <p:spPr>
          <a:xfrm>
            <a:off x="6444707" y="6186619"/>
            <a:ext cx="4831639" cy="0"/>
          </a:xfrm>
          <a:prstGeom prst="line">
            <a:avLst/>
          </a:prstGeom>
          <a:ln w="28575">
            <a:solidFill>
              <a:srgbClr val="0C884A"/>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53CFC81-86F9-42F7-A845-60AF792B2842}"/>
              </a:ext>
            </a:extLst>
          </p:cNvPr>
          <p:cNvCxnSpPr>
            <a:cxnSpLocks/>
          </p:cNvCxnSpPr>
          <p:nvPr/>
        </p:nvCxnSpPr>
        <p:spPr>
          <a:xfrm>
            <a:off x="6444707" y="4775234"/>
            <a:ext cx="4831639" cy="0"/>
          </a:xfrm>
          <a:prstGeom prst="line">
            <a:avLst/>
          </a:prstGeom>
          <a:ln w="28575">
            <a:solidFill>
              <a:srgbClr val="0C884A"/>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text&#10;&#10;Description automatically generated">
            <a:extLst>
              <a:ext uri="{FF2B5EF4-FFF2-40B4-BE49-F238E27FC236}">
                <a16:creationId xmlns:a16="http://schemas.microsoft.com/office/drawing/2014/main" id="{9CCEF960-9DB3-75D7-E981-D2478739425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2203" y="503691"/>
            <a:ext cx="1027852" cy="674001"/>
          </a:xfrm>
          <a:prstGeom prst="rect">
            <a:avLst/>
          </a:prstGeom>
        </p:spPr>
      </p:pic>
    </p:spTree>
    <p:extLst>
      <p:ext uri="{BB962C8B-B14F-4D97-AF65-F5344CB8AC3E}">
        <p14:creationId xmlns:p14="http://schemas.microsoft.com/office/powerpoint/2010/main" val="12534024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B2F8B9-4859-4CB1-AC0E-8D7CAB3A8E01}"/>
              </a:ext>
            </a:extLst>
          </p:cNvPr>
          <p:cNvSpPr>
            <a:spLocks noGrp="1"/>
          </p:cNvSpPr>
          <p:nvPr>
            <p:ph idx="1"/>
          </p:nvPr>
        </p:nvSpPr>
        <p:spPr>
          <a:xfrm>
            <a:off x="944322" y="1955281"/>
            <a:ext cx="5139051" cy="3233455"/>
          </a:xfrm>
        </p:spPr>
        <p:txBody>
          <a:bodyPr>
            <a:noAutofit/>
          </a:bodyPr>
          <a:lstStyle/>
          <a:p>
            <a:pPr marL="0" indent="0" algn="just" rtl="0">
              <a:lnSpc>
                <a:spcPct val="110000"/>
              </a:lnSpc>
              <a:spcBef>
                <a:spcPts val="600"/>
              </a:spcBef>
              <a:spcAft>
                <a:spcPts val="600"/>
              </a:spcAft>
              <a:buNone/>
            </a:pPr>
            <a:r>
              <a:rPr lang="en-US" sz="1100" b="0" i="0" dirty="0">
                <a:effectLst/>
                <a:latin typeface="Arial" panose="020B0604020202020204" pitchFamily="34" charset="0"/>
              </a:rPr>
              <a:t>In this module the FFS is taken through business principles that they will need to </a:t>
            </a:r>
            <a:r>
              <a:rPr lang="en-US" sz="1100" dirty="0">
                <a:latin typeface="Arial" panose="020B0604020202020204" pitchFamily="34" charset="0"/>
              </a:rPr>
              <a:t>professionally manage their seed production and marketing activities at an individual level or as a group. The aim of this module is to help farmer groups gain the basic skills to optimize their limited resources towards commercial seed production, how to get their seed to the marketplace and to market their produce. </a:t>
            </a:r>
          </a:p>
          <a:p>
            <a:pPr marL="0" indent="0" algn="just" rtl="0">
              <a:lnSpc>
                <a:spcPct val="120000"/>
              </a:lnSpc>
              <a:spcBef>
                <a:spcPts val="600"/>
              </a:spcBef>
              <a:spcAft>
                <a:spcPts val="600"/>
              </a:spcAft>
              <a:buNone/>
            </a:pPr>
            <a:r>
              <a:rPr lang="en-US" sz="1100" dirty="0">
                <a:latin typeface="Arial" panose="020B0604020202020204" pitchFamily="34" charset="0"/>
              </a:rPr>
              <a:t>Participants will appreciate that planning is crucial for successful business. Business plans focus on the resources that farmer groups will use, where these resources will come from, how they will operate to bring their seeds to the market, and –in general -how to manage their endeavors in a professional manner. </a:t>
            </a:r>
          </a:p>
          <a:p>
            <a:pPr marL="0" indent="0" algn="just" rtl="0">
              <a:lnSpc>
                <a:spcPct val="120000"/>
              </a:lnSpc>
              <a:spcBef>
                <a:spcPts val="600"/>
              </a:spcBef>
              <a:spcAft>
                <a:spcPts val="600"/>
              </a:spcAft>
              <a:buNone/>
            </a:pPr>
            <a:r>
              <a:rPr lang="en-US" sz="1100" dirty="0">
                <a:latin typeface="Arial" panose="020B0604020202020204" pitchFamily="34" charset="0"/>
              </a:rPr>
              <a:t>Also, farmers discuss their marketing strategy in relation to the four Ps, i.e. Product, Place, Promotion and Price. The marketing strategy is a planning tool that describes products and services and explains the position and role of products and services in the market, it profiles customers and competitors and identifies marketing tactics. Furthermore, farmers discuss the consequences of the national seed related laws.</a:t>
            </a:r>
          </a:p>
          <a:p>
            <a:pPr marL="0" indent="0" algn="just" rtl="0">
              <a:lnSpc>
                <a:spcPct val="120000"/>
              </a:lnSpc>
              <a:spcBef>
                <a:spcPts val="600"/>
              </a:spcBef>
              <a:spcAft>
                <a:spcPts val="600"/>
              </a:spcAft>
              <a:buNone/>
            </a:pPr>
            <a:r>
              <a:rPr lang="en-US" sz="1100" b="0" i="0" dirty="0">
                <a:effectLst/>
                <a:latin typeface="Arial" panose="020B0604020202020204" pitchFamily="34" charset="0"/>
              </a:rPr>
              <a:t>Finally, farmers discuss the basics of contract negotiation in any buyer and seller relationships they may engage in. </a:t>
            </a:r>
            <a:endParaRPr lang="en-US" sz="1100" dirty="0">
              <a:solidFill>
                <a:srgbClr val="222222"/>
              </a:solidFill>
              <a:latin typeface="Arial" panose="020B0604020202020204" pitchFamily="34" charset="0"/>
            </a:endParaRPr>
          </a:p>
        </p:txBody>
      </p:sp>
      <p:sp>
        <p:nvSpPr>
          <p:cNvPr id="5" name="Title 1">
            <a:extLst>
              <a:ext uri="{FF2B5EF4-FFF2-40B4-BE49-F238E27FC236}">
                <a16:creationId xmlns:a16="http://schemas.microsoft.com/office/drawing/2014/main" id="{8F584C6D-EBBF-4BDD-81DC-9436CF5F3F95}"/>
              </a:ext>
            </a:extLst>
          </p:cNvPr>
          <p:cNvSpPr txBox="1">
            <a:spLocks/>
          </p:cNvSpPr>
          <p:nvPr/>
        </p:nvSpPr>
        <p:spPr>
          <a:xfrm>
            <a:off x="10871200" y="6176962"/>
            <a:ext cx="939800" cy="6304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1800" b="1" dirty="0">
                <a:solidFill>
                  <a:srgbClr val="0C884A"/>
                </a:solidFill>
                <a:latin typeface="Oxfam TSTAR PRO Medium" panose="02000806030000020004" pitchFamily="2" charset="0"/>
              </a:rPr>
              <a:t>14</a:t>
            </a:r>
          </a:p>
        </p:txBody>
      </p:sp>
      <p:sp>
        <p:nvSpPr>
          <p:cNvPr id="8" name="TextBox 7">
            <a:extLst>
              <a:ext uri="{FF2B5EF4-FFF2-40B4-BE49-F238E27FC236}">
                <a16:creationId xmlns:a16="http://schemas.microsoft.com/office/drawing/2014/main" id="{96D05511-7400-4454-9A0C-7F9FD1468F93}"/>
              </a:ext>
            </a:extLst>
          </p:cNvPr>
          <p:cNvSpPr txBox="1"/>
          <p:nvPr/>
        </p:nvSpPr>
        <p:spPr>
          <a:xfrm>
            <a:off x="6346373" y="1584557"/>
            <a:ext cx="5348546" cy="276999"/>
          </a:xfrm>
          <a:prstGeom prst="rect">
            <a:avLst/>
          </a:prstGeom>
          <a:noFill/>
        </p:spPr>
        <p:txBody>
          <a:bodyPr wrap="square">
            <a:spAutoFit/>
          </a:bodyPr>
          <a:lstStyle/>
          <a:p>
            <a:pPr>
              <a:spcBef>
                <a:spcPts val="1200"/>
              </a:spcBef>
              <a:spcAft>
                <a:spcPts val="1200"/>
              </a:spcAft>
              <a:defRPr/>
            </a:pPr>
            <a:r>
              <a:rPr lang="en-US" sz="1200" dirty="0">
                <a:solidFill>
                  <a:srgbClr val="E70052"/>
                </a:solidFill>
                <a:latin typeface="Arial" panose="020B0604020202020204" pitchFamily="34" charset="0"/>
                <a:cs typeface="Arial" panose="020B0604020202020204" pitchFamily="34" charset="0"/>
              </a:rPr>
              <a:t>Module 5 –Seed business concepts and policy</a:t>
            </a:r>
          </a:p>
        </p:txBody>
      </p:sp>
      <p:sp>
        <p:nvSpPr>
          <p:cNvPr id="7" name="Title 1">
            <a:extLst>
              <a:ext uri="{FF2B5EF4-FFF2-40B4-BE49-F238E27FC236}">
                <a16:creationId xmlns:a16="http://schemas.microsoft.com/office/drawing/2014/main" id="{273EE16D-7B48-4FA4-B6AA-1E101827DC8E}"/>
              </a:ext>
            </a:extLst>
          </p:cNvPr>
          <p:cNvSpPr>
            <a:spLocks noGrp="1"/>
          </p:cNvSpPr>
          <p:nvPr>
            <p:ph type="title"/>
          </p:nvPr>
        </p:nvSpPr>
        <p:spPr>
          <a:xfrm>
            <a:off x="8613648" y="365125"/>
            <a:ext cx="2740152" cy="1325563"/>
          </a:xfrm>
        </p:spPr>
        <p:txBody>
          <a:bodyPr/>
          <a:lstStyle/>
          <a:p>
            <a:pPr algn="r"/>
            <a:r>
              <a:rPr lang="en-US" b="1" u="sng" dirty="0">
                <a:solidFill>
                  <a:srgbClr val="0C884A"/>
                </a:solidFill>
                <a:latin typeface="Oxfam TSTAR PRO Headline" panose="02000806030000020004" pitchFamily="2" charset="0"/>
                <a:ea typeface="Source Sans Pro" panose="020B0503030403020204" pitchFamily="34" charset="0"/>
              </a:rPr>
              <a:t>MODULE 5</a:t>
            </a:r>
          </a:p>
        </p:txBody>
      </p:sp>
      <p:graphicFrame>
        <p:nvGraphicFramePr>
          <p:cNvPr id="2" name="Table 1">
            <a:extLst>
              <a:ext uri="{FF2B5EF4-FFF2-40B4-BE49-F238E27FC236}">
                <a16:creationId xmlns:a16="http://schemas.microsoft.com/office/drawing/2014/main" id="{A10E2C0F-904B-4B25-A51E-35CAD4A21C1F}"/>
              </a:ext>
            </a:extLst>
          </p:cNvPr>
          <p:cNvGraphicFramePr>
            <a:graphicFrameLocks noGrp="1"/>
          </p:cNvGraphicFramePr>
          <p:nvPr/>
        </p:nvGraphicFramePr>
        <p:xfrm>
          <a:off x="6044184" y="2029968"/>
          <a:ext cx="914400" cy="566928"/>
        </p:xfrm>
        <a:graphic>
          <a:graphicData uri="http://schemas.openxmlformats.org/drawingml/2006/table">
            <a:tbl>
              <a:tblPr/>
              <a:tblGrid>
                <a:gridCol w="914400">
                  <a:extLst>
                    <a:ext uri="{9D8B030D-6E8A-4147-A177-3AD203B41FA5}">
                      <a16:colId xmlns:a16="http://schemas.microsoft.com/office/drawing/2014/main" val="462537980"/>
                    </a:ext>
                  </a:extLst>
                </a:gridCol>
              </a:tblGrid>
              <a:tr h="566928">
                <a:tc>
                  <a:txBody>
                    <a:bodyPr/>
                    <a:lstStyle/>
                    <a:p>
                      <a:endParaRPr lang="en-US" dirty="0">
                        <a:solidFill>
                          <a:srgbClr val="E7005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819338194"/>
                  </a:ext>
                </a:extLst>
              </a:tr>
            </a:tbl>
          </a:graphicData>
        </a:graphic>
      </p:graphicFrame>
      <p:graphicFrame>
        <p:nvGraphicFramePr>
          <p:cNvPr id="4" name="Table 3">
            <a:extLst>
              <a:ext uri="{FF2B5EF4-FFF2-40B4-BE49-F238E27FC236}">
                <a16:creationId xmlns:a16="http://schemas.microsoft.com/office/drawing/2014/main" id="{452EF0FB-CE95-4DA1-8B53-F71D858554B3}"/>
              </a:ext>
            </a:extLst>
          </p:cNvPr>
          <p:cNvGraphicFramePr>
            <a:graphicFrameLocks noGrp="1"/>
          </p:cNvGraphicFramePr>
          <p:nvPr>
            <p:extLst>
              <p:ext uri="{D42A27DB-BD31-4B8C-83A1-F6EECF244321}">
                <p14:modId xmlns:p14="http://schemas.microsoft.com/office/powerpoint/2010/main" val="2692632470"/>
              </p:ext>
            </p:extLst>
          </p:nvPr>
        </p:nvGraphicFramePr>
        <p:xfrm>
          <a:off x="6416039" y="1995921"/>
          <a:ext cx="4831639" cy="1752600"/>
        </p:xfrm>
        <a:graphic>
          <a:graphicData uri="http://schemas.openxmlformats.org/drawingml/2006/table">
            <a:tbl>
              <a:tblPr/>
              <a:tblGrid>
                <a:gridCol w="3075433">
                  <a:extLst>
                    <a:ext uri="{9D8B030D-6E8A-4147-A177-3AD203B41FA5}">
                      <a16:colId xmlns:a16="http://schemas.microsoft.com/office/drawing/2014/main" val="89352525"/>
                    </a:ext>
                  </a:extLst>
                </a:gridCol>
                <a:gridCol w="1756206">
                  <a:extLst>
                    <a:ext uri="{9D8B030D-6E8A-4147-A177-3AD203B41FA5}">
                      <a16:colId xmlns:a16="http://schemas.microsoft.com/office/drawing/2014/main" val="3829644986"/>
                    </a:ext>
                  </a:extLst>
                </a:gridCol>
              </a:tblGrid>
              <a:tr h="392931">
                <a:tc>
                  <a:txBody>
                    <a:bodyPr/>
                    <a:lstStyle/>
                    <a:p>
                      <a:r>
                        <a:rPr lang="en-US" sz="1100" b="1" i="0" kern="1200" dirty="0">
                          <a:solidFill>
                            <a:schemeClr val="bg1"/>
                          </a:solidFill>
                          <a:effectLst/>
                          <a:latin typeface="Arial" panose="020B0604020202020204" pitchFamily="34" charset="0"/>
                          <a:ea typeface="+mn-ea"/>
                          <a:cs typeface="Arial" panose="020B0604020202020204" pitchFamily="34" charset="0"/>
                        </a:rPr>
                        <a:t>Topics Module 5</a:t>
                      </a:r>
                    </a:p>
                  </a:txBody>
                  <a:tcPr>
                    <a:lnL w="12700" cmpd="sng">
                      <a:solidFill>
                        <a:srgbClr val="E70052"/>
                      </a:solidFill>
                      <a:prstDash val="solid"/>
                    </a:lnL>
                    <a:lnR w="12700" cap="flat" cmpd="sng" algn="ctr">
                      <a:solidFill>
                        <a:srgbClr val="E70052"/>
                      </a:solidFill>
                      <a:prstDash val="solid"/>
                      <a:round/>
                      <a:headEnd type="none" w="med" len="med"/>
                      <a:tailEnd type="none" w="med" len="med"/>
                    </a:lnR>
                    <a:lnT w="12700" cmpd="sng">
                      <a:solidFill>
                        <a:srgbClr val="E70052"/>
                      </a:solidFill>
                      <a:prstDash val="solid"/>
                    </a:lnT>
                    <a:lnB w="12700" cap="flat" cmpd="sng" algn="ctr">
                      <a:solidFill>
                        <a:srgbClr val="E70052"/>
                      </a:solidFill>
                      <a:prstDash val="solid"/>
                      <a:round/>
                      <a:headEnd type="none" w="med" len="med"/>
                      <a:tailEnd type="none" w="med" len="med"/>
                    </a:lnB>
                    <a:solidFill>
                      <a:srgbClr val="E70052"/>
                    </a:solidFill>
                  </a:tcPr>
                </a:tc>
                <a:tc>
                  <a:txBody>
                    <a:bodyPr/>
                    <a:lstStyle/>
                    <a:p>
                      <a:pPr marL="0" algn="l" defTabSz="914400" rtl="0" eaLnBrk="1" latinLnBrk="0" hangingPunct="1"/>
                      <a:r>
                        <a:rPr lang="en-US" sz="1100" b="1" i="0" kern="1200" dirty="0">
                          <a:solidFill>
                            <a:schemeClr val="bg1"/>
                          </a:solidFill>
                          <a:effectLst/>
                          <a:latin typeface="Arial" panose="020B0604020202020204" pitchFamily="34" charset="0"/>
                          <a:ea typeface="+mn-ea"/>
                          <a:cs typeface="Arial" panose="020B0604020202020204" pitchFamily="34" charset="0"/>
                        </a:rPr>
                        <a:t>Corresponding sub-chapter in FFS Guide</a:t>
                      </a:r>
                    </a:p>
                  </a:txBody>
                  <a:tcPr>
                    <a:lnL w="12700" cap="flat" cmpd="sng" algn="ctr">
                      <a:solidFill>
                        <a:srgbClr val="E70052"/>
                      </a:solidFill>
                      <a:prstDash val="solid"/>
                      <a:round/>
                      <a:headEnd type="none" w="med" len="med"/>
                      <a:tailEnd type="none" w="med" len="me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solidFill>
                      <a:srgbClr val="E70052"/>
                    </a:solidFill>
                  </a:tcPr>
                </a:tc>
                <a:extLst>
                  <a:ext uri="{0D108BD9-81ED-4DB2-BD59-A6C34878D82A}">
                    <a16:rowId xmlns:a16="http://schemas.microsoft.com/office/drawing/2014/main" val="404256075"/>
                  </a:ext>
                </a:extLst>
              </a:tr>
              <a:tr h="265176">
                <a:tc>
                  <a:txBody>
                    <a:bodyPr/>
                    <a:lstStyle/>
                    <a:p>
                      <a:r>
                        <a:rPr lang="en-US" sz="1100" b="1" i="0" dirty="0">
                          <a:effectLst/>
                          <a:latin typeface="Arial" panose="020B0604020202020204" pitchFamily="34" charset="0"/>
                          <a:hlinkClick r:id="rId2"/>
                        </a:rPr>
                        <a:t>Business planning</a:t>
                      </a:r>
                      <a:endParaRPr lang="en-US" sz="1100" b="1" dirty="0">
                        <a:latin typeface="Arial" panose="020B0604020202020204" pitchFamily="34" charset="0"/>
                        <a:cs typeface="Arial" panose="020B0604020202020204" pitchFamily="34" charset="0"/>
                      </a:endParaRPr>
                    </a:p>
                  </a:txBody>
                  <a:tcPr>
                    <a:lnL w="12700" cmpd="sng">
                      <a:solidFill>
                        <a:srgbClr val="E70052"/>
                      </a:solidFill>
                      <a:prstDash val="soli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tc>
                  <a:txBody>
                    <a:bodyPr/>
                    <a:lstStyle/>
                    <a:p>
                      <a:r>
                        <a:rPr lang="en-US" sz="1100" b="1" i="0" kern="1200" dirty="0">
                          <a:solidFill>
                            <a:schemeClr val="tx1"/>
                          </a:solidFill>
                          <a:effectLst/>
                          <a:latin typeface="Arial" panose="020B0604020202020204" pitchFamily="34" charset="0"/>
                          <a:ea typeface="+mn-ea"/>
                          <a:cs typeface="Arial" panose="020B0604020202020204" pitchFamily="34" charset="0"/>
                        </a:rPr>
                        <a:t>5.1.1</a:t>
                      </a:r>
                    </a:p>
                  </a:txBody>
                  <a:tcPr>
                    <a:lnL w="12700" cap="flat" cmpd="sng" algn="ctr">
                      <a:solidFill>
                        <a:srgbClr val="E70052"/>
                      </a:solidFill>
                      <a:prstDash val="solid"/>
                      <a:round/>
                      <a:headEnd type="none" w="med" len="med"/>
                      <a:tailEnd type="none" w="med" len="me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extLst>
                  <a:ext uri="{0D108BD9-81ED-4DB2-BD59-A6C34878D82A}">
                    <a16:rowId xmlns:a16="http://schemas.microsoft.com/office/drawing/2014/main" val="3828214805"/>
                  </a:ext>
                </a:extLst>
              </a:tr>
              <a:tr h="265176">
                <a:tc>
                  <a:txBody>
                    <a:bodyPr/>
                    <a:lstStyle/>
                    <a:p>
                      <a:r>
                        <a:rPr lang="en-US" sz="1100" b="1" i="0" kern="1200" dirty="0">
                          <a:solidFill>
                            <a:schemeClr val="tx1"/>
                          </a:solidFill>
                          <a:effectLst/>
                          <a:latin typeface="Arial" panose="020B0604020202020204" pitchFamily="34" charset="0"/>
                          <a:ea typeface="+mn-ea"/>
                          <a:cs typeface="+mn-cs"/>
                          <a:hlinkClick r:id="rId3"/>
                        </a:rPr>
                        <a:t>Record keeping</a:t>
                      </a:r>
                      <a:endParaRPr lang="en-US" sz="1100" b="1" i="0" kern="1200" dirty="0">
                        <a:solidFill>
                          <a:schemeClr val="tx1"/>
                        </a:solidFill>
                        <a:effectLst/>
                        <a:latin typeface="Arial" panose="020B0604020202020204" pitchFamily="34" charset="0"/>
                        <a:ea typeface="+mn-ea"/>
                        <a:cs typeface="+mn-cs"/>
                      </a:endParaRPr>
                    </a:p>
                  </a:txBody>
                  <a:tcPr>
                    <a:lnL w="12700" cmpd="sng">
                      <a:solidFill>
                        <a:srgbClr val="E70052"/>
                      </a:solidFill>
                      <a:prstDash val="soli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tc>
                  <a:txBody>
                    <a:bodyPr/>
                    <a:lstStyle/>
                    <a:p>
                      <a:r>
                        <a:rPr lang="en-US" sz="1100" b="1" i="0" kern="1200" dirty="0">
                          <a:solidFill>
                            <a:schemeClr val="tx1"/>
                          </a:solidFill>
                          <a:effectLst/>
                          <a:latin typeface="Arial" panose="020B0604020202020204" pitchFamily="34" charset="0"/>
                          <a:ea typeface="+mn-ea"/>
                          <a:cs typeface="Arial" panose="020B0604020202020204" pitchFamily="34" charset="0"/>
                        </a:rPr>
                        <a:t>5.1.2</a:t>
                      </a:r>
                    </a:p>
                  </a:txBody>
                  <a:tcPr>
                    <a:lnL w="12700" cap="flat" cmpd="sng" algn="ctr">
                      <a:solidFill>
                        <a:srgbClr val="E70052"/>
                      </a:solidFill>
                      <a:prstDash val="solid"/>
                      <a:round/>
                      <a:headEnd type="none" w="med" len="med"/>
                      <a:tailEnd type="none" w="med" len="me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extLst>
                  <a:ext uri="{0D108BD9-81ED-4DB2-BD59-A6C34878D82A}">
                    <a16:rowId xmlns:a16="http://schemas.microsoft.com/office/drawing/2014/main" val="1205773552"/>
                  </a:ext>
                </a:extLst>
              </a:tr>
              <a:tr h="265176">
                <a:tc>
                  <a:txBody>
                    <a:bodyPr/>
                    <a:lstStyle/>
                    <a:p>
                      <a:r>
                        <a:rPr lang="en-US" sz="1100" b="1" i="0" dirty="0">
                          <a:solidFill>
                            <a:schemeClr val="tx1"/>
                          </a:solidFill>
                          <a:effectLst/>
                          <a:latin typeface="Arial" panose="020B0604020202020204" pitchFamily="34" charset="0"/>
                        </a:rPr>
                        <a:t>Promoting and marketing your seeds</a:t>
                      </a:r>
                      <a:endParaRPr lang="en-US" sz="1100" b="1" i="0" kern="1200" dirty="0">
                        <a:solidFill>
                          <a:schemeClr val="tx1"/>
                        </a:solidFill>
                        <a:effectLst/>
                        <a:latin typeface="Arial" panose="020B0604020202020204" pitchFamily="34" charset="0"/>
                        <a:ea typeface="+mn-ea"/>
                        <a:cs typeface="+mn-cs"/>
                      </a:endParaRPr>
                    </a:p>
                  </a:txBody>
                  <a:tcPr>
                    <a:lnL w="12700" cmpd="sng">
                      <a:solidFill>
                        <a:srgbClr val="E70052"/>
                      </a:solidFill>
                      <a:prstDash val="soli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tc>
                  <a:txBody>
                    <a:bodyPr/>
                    <a:lstStyle/>
                    <a:p>
                      <a:r>
                        <a:rPr lang="en-US" sz="1100" b="1" i="0" kern="1200" dirty="0">
                          <a:solidFill>
                            <a:schemeClr val="tx1"/>
                          </a:solidFill>
                          <a:effectLst/>
                          <a:latin typeface="Arial" panose="020B0604020202020204" pitchFamily="34" charset="0"/>
                          <a:ea typeface="+mn-ea"/>
                          <a:cs typeface="Arial" panose="020B0604020202020204" pitchFamily="34" charset="0"/>
                        </a:rPr>
                        <a:t>5.2</a:t>
                      </a:r>
                    </a:p>
                  </a:txBody>
                  <a:tcPr>
                    <a:lnL w="12700" cap="flat" cmpd="sng" algn="ctr">
                      <a:solidFill>
                        <a:srgbClr val="E70052"/>
                      </a:solidFill>
                      <a:prstDash val="solid"/>
                      <a:round/>
                      <a:headEnd type="none" w="med" len="med"/>
                      <a:tailEnd type="none" w="med" len="me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extLst>
                  <a:ext uri="{0D108BD9-81ED-4DB2-BD59-A6C34878D82A}">
                    <a16:rowId xmlns:a16="http://schemas.microsoft.com/office/drawing/2014/main" val="1980411399"/>
                  </a:ext>
                </a:extLst>
              </a:tr>
              <a:tr h="265176">
                <a:tc>
                  <a:txBody>
                    <a:bodyPr/>
                    <a:lstStyle/>
                    <a:p>
                      <a:r>
                        <a:rPr lang="en-US" sz="1100" b="1" i="0" kern="1200" dirty="0">
                          <a:solidFill>
                            <a:schemeClr val="tx1"/>
                          </a:solidFill>
                          <a:effectLst/>
                          <a:latin typeface="Arial" panose="020B0604020202020204" pitchFamily="34" charset="0"/>
                          <a:ea typeface="+mn-ea"/>
                          <a:cs typeface="+mn-cs"/>
                          <a:hlinkClick r:id="rId4"/>
                        </a:rPr>
                        <a:t>Negotiation skills and contracting</a:t>
                      </a:r>
                      <a:endParaRPr lang="en-US" sz="1100" b="1" i="0" kern="1200" dirty="0">
                        <a:solidFill>
                          <a:schemeClr val="tx1"/>
                        </a:solidFill>
                        <a:effectLst/>
                        <a:latin typeface="Arial" panose="020B0604020202020204" pitchFamily="34" charset="0"/>
                        <a:ea typeface="+mn-ea"/>
                        <a:cs typeface="+mn-cs"/>
                      </a:endParaRPr>
                    </a:p>
                  </a:txBody>
                  <a:tcPr>
                    <a:lnL w="12700" cmpd="sng">
                      <a:solidFill>
                        <a:srgbClr val="E70052"/>
                      </a:solidFill>
                      <a:prstDash val="soli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tc>
                  <a:txBody>
                    <a:bodyPr/>
                    <a:lstStyle/>
                    <a:p>
                      <a:r>
                        <a:rPr lang="en-US" sz="1100" b="1" i="0" kern="1200" dirty="0">
                          <a:solidFill>
                            <a:schemeClr val="tx1"/>
                          </a:solidFill>
                          <a:effectLst/>
                          <a:latin typeface="Arial" panose="020B0604020202020204" pitchFamily="34" charset="0"/>
                          <a:ea typeface="+mn-ea"/>
                          <a:cs typeface="Arial" panose="020B0604020202020204" pitchFamily="34" charset="0"/>
                        </a:rPr>
                        <a:t>5.4</a:t>
                      </a:r>
                    </a:p>
                  </a:txBody>
                  <a:tcPr>
                    <a:lnL w="12700" cap="flat" cmpd="sng" algn="ctr">
                      <a:solidFill>
                        <a:srgbClr val="E70052"/>
                      </a:solidFill>
                      <a:prstDash val="solid"/>
                      <a:round/>
                      <a:headEnd type="none" w="med" len="med"/>
                      <a:tailEnd type="none" w="med" len="me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extLst>
                  <a:ext uri="{0D108BD9-81ED-4DB2-BD59-A6C34878D82A}">
                    <a16:rowId xmlns:a16="http://schemas.microsoft.com/office/drawing/2014/main" val="1473672873"/>
                  </a:ext>
                </a:extLst>
              </a:tr>
              <a:tr h="265176">
                <a:tc>
                  <a:txBody>
                    <a:bodyPr/>
                    <a:lstStyle/>
                    <a:p>
                      <a:r>
                        <a:rPr lang="en-US" sz="1100" b="1" i="0" kern="1200" dirty="0">
                          <a:solidFill>
                            <a:schemeClr val="tx1"/>
                          </a:solidFill>
                          <a:effectLst/>
                          <a:latin typeface="Arial" panose="020B0604020202020204" pitchFamily="34" charset="0"/>
                          <a:ea typeface="+mn-ea"/>
                          <a:cs typeface="+mn-cs"/>
                          <a:hlinkClick r:id="rId5"/>
                        </a:rPr>
                        <a:t>Seed legislation</a:t>
                      </a:r>
                      <a:endParaRPr lang="en-US" sz="1100" b="1" i="0" kern="1200" dirty="0">
                        <a:solidFill>
                          <a:schemeClr val="tx1"/>
                        </a:solidFill>
                        <a:effectLst/>
                        <a:latin typeface="Arial" panose="020B0604020202020204" pitchFamily="34" charset="0"/>
                        <a:ea typeface="+mn-ea"/>
                        <a:cs typeface="+mn-cs"/>
                      </a:endParaRPr>
                    </a:p>
                  </a:txBody>
                  <a:tcPr>
                    <a:lnL w="12700" cmpd="sng">
                      <a:solidFill>
                        <a:srgbClr val="E70052"/>
                      </a:solidFill>
                      <a:prstDash val="soli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tc>
                  <a:txBody>
                    <a:bodyPr/>
                    <a:lstStyle/>
                    <a:p>
                      <a:r>
                        <a:rPr lang="en-US" sz="1100" b="1" i="0" kern="1200" dirty="0">
                          <a:solidFill>
                            <a:schemeClr val="tx1"/>
                          </a:solidFill>
                          <a:effectLst/>
                          <a:latin typeface="Arial" panose="020B0604020202020204" pitchFamily="34" charset="0"/>
                          <a:ea typeface="+mn-ea"/>
                          <a:cs typeface="Arial" panose="020B0604020202020204" pitchFamily="34" charset="0"/>
                        </a:rPr>
                        <a:t>5.3</a:t>
                      </a:r>
                    </a:p>
                  </a:txBody>
                  <a:tcPr>
                    <a:lnL w="12700" cap="flat" cmpd="sng" algn="ctr">
                      <a:solidFill>
                        <a:srgbClr val="E70052"/>
                      </a:solidFill>
                      <a:prstDash val="solid"/>
                      <a:round/>
                      <a:headEnd type="none" w="med" len="med"/>
                      <a:tailEnd type="none" w="med" len="me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extLst>
                  <a:ext uri="{0D108BD9-81ED-4DB2-BD59-A6C34878D82A}">
                    <a16:rowId xmlns:a16="http://schemas.microsoft.com/office/drawing/2014/main" val="1231467543"/>
                  </a:ext>
                </a:extLst>
              </a:tr>
            </a:tbl>
          </a:graphicData>
        </a:graphic>
      </p:graphicFrame>
      <p:sp>
        <p:nvSpPr>
          <p:cNvPr id="10" name="TextBox 9">
            <a:extLst>
              <a:ext uri="{FF2B5EF4-FFF2-40B4-BE49-F238E27FC236}">
                <a16:creationId xmlns:a16="http://schemas.microsoft.com/office/drawing/2014/main" id="{6B76A034-BCFD-4569-B64B-0B0DA43303B2}"/>
              </a:ext>
            </a:extLst>
          </p:cNvPr>
          <p:cNvSpPr txBox="1"/>
          <p:nvPr/>
        </p:nvSpPr>
        <p:spPr>
          <a:xfrm>
            <a:off x="6416039" y="3897405"/>
            <a:ext cx="2267275" cy="276999"/>
          </a:xfrm>
          <a:prstGeom prst="rect">
            <a:avLst/>
          </a:prstGeom>
          <a:noFill/>
        </p:spPr>
        <p:txBody>
          <a:bodyPr wrap="square">
            <a:spAutoFit/>
          </a:bodyPr>
          <a:lstStyle/>
          <a:p>
            <a:pPr algn="l" rtl="0">
              <a:spcBef>
                <a:spcPts val="1200"/>
              </a:spcBef>
              <a:spcAft>
                <a:spcPts val="1200"/>
              </a:spcAft>
            </a:pPr>
            <a:r>
              <a:rPr lang="en-US" sz="1200" dirty="0">
                <a:solidFill>
                  <a:srgbClr val="0C884A"/>
                </a:solidFill>
                <a:latin typeface="Arial" panose="020B0604020202020204" pitchFamily="34" charset="0"/>
                <a:cs typeface="Arial" panose="020B0604020202020204" pitchFamily="34" charset="0"/>
              </a:rPr>
              <a:t>Additional resources</a:t>
            </a:r>
          </a:p>
        </p:txBody>
      </p:sp>
      <p:sp>
        <p:nvSpPr>
          <p:cNvPr id="16" name="TextBox 15">
            <a:extLst>
              <a:ext uri="{FF2B5EF4-FFF2-40B4-BE49-F238E27FC236}">
                <a16:creationId xmlns:a16="http://schemas.microsoft.com/office/drawing/2014/main" id="{3F1071AA-BA30-4641-AB8A-E69F87175A45}"/>
              </a:ext>
            </a:extLst>
          </p:cNvPr>
          <p:cNvSpPr txBox="1"/>
          <p:nvPr/>
        </p:nvSpPr>
        <p:spPr>
          <a:xfrm>
            <a:off x="956949" y="1584557"/>
            <a:ext cx="5348546" cy="369332"/>
          </a:xfrm>
          <a:prstGeom prst="rect">
            <a:avLst/>
          </a:prstGeom>
          <a:noFill/>
        </p:spPr>
        <p:txBody>
          <a:bodyPr wrap="square">
            <a:spAutoFit/>
          </a:bodyPr>
          <a:lstStyle/>
          <a:p>
            <a:pPr algn="l"/>
            <a:r>
              <a:rPr lang="en-US" b="1" dirty="0">
                <a:solidFill>
                  <a:srgbClr val="0C884A"/>
                </a:solidFill>
                <a:latin typeface="Arial" panose="020B0604020202020204" pitchFamily="34" charset="0"/>
                <a:cs typeface="Arial" panose="020B0604020202020204" pitchFamily="34" charset="0"/>
              </a:rPr>
              <a:t>Seed business concepts and policy</a:t>
            </a:r>
          </a:p>
        </p:txBody>
      </p:sp>
      <p:cxnSp>
        <p:nvCxnSpPr>
          <p:cNvPr id="20" name="Straight Connector 19">
            <a:extLst>
              <a:ext uri="{FF2B5EF4-FFF2-40B4-BE49-F238E27FC236}">
                <a16:creationId xmlns:a16="http://schemas.microsoft.com/office/drawing/2014/main" id="{D3604649-B7E7-4FEA-B48C-3A29E9F41DDC}"/>
              </a:ext>
            </a:extLst>
          </p:cNvPr>
          <p:cNvCxnSpPr>
            <a:cxnSpLocks/>
          </p:cNvCxnSpPr>
          <p:nvPr/>
        </p:nvCxnSpPr>
        <p:spPr>
          <a:xfrm>
            <a:off x="6346373" y="4260554"/>
            <a:ext cx="4831639" cy="0"/>
          </a:xfrm>
          <a:prstGeom prst="line">
            <a:avLst/>
          </a:prstGeom>
          <a:ln w="28575">
            <a:solidFill>
              <a:srgbClr val="0C884A"/>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44ACF5E-5888-4F56-AF38-0D8780E2AC76}"/>
              </a:ext>
            </a:extLst>
          </p:cNvPr>
          <p:cNvCxnSpPr>
            <a:cxnSpLocks/>
          </p:cNvCxnSpPr>
          <p:nvPr/>
        </p:nvCxnSpPr>
        <p:spPr>
          <a:xfrm>
            <a:off x="6346373" y="5219217"/>
            <a:ext cx="4831639" cy="0"/>
          </a:xfrm>
          <a:prstGeom prst="line">
            <a:avLst/>
          </a:prstGeom>
          <a:ln w="28575">
            <a:solidFill>
              <a:srgbClr val="0C884A"/>
            </a:solidFill>
          </a:ln>
        </p:spPr>
        <p:style>
          <a:lnRef idx="1">
            <a:schemeClr val="accent1"/>
          </a:lnRef>
          <a:fillRef idx="0">
            <a:schemeClr val="accent1"/>
          </a:fillRef>
          <a:effectRef idx="0">
            <a:schemeClr val="accent1"/>
          </a:effectRef>
          <a:fontRef idx="minor">
            <a:schemeClr val="tx1"/>
          </a:fontRef>
        </p:style>
      </p:cxnSp>
      <p:pic>
        <p:nvPicPr>
          <p:cNvPr id="15" name="Picture 4" descr="Home - APE FIX">
            <a:extLst>
              <a:ext uri="{FF2B5EF4-FFF2-40B4-BE49-F238E27FC236}">
                <a16:creationId xmlns:a16="http://schemas.microsoft.com/office/drawing/2014/main" id="{2D97F612-BF7B-4C48-877E-1EC89C862FFF}"/>
              </a:ext>
            </a:extLst>
          </p:cNvPr>
          <p:cNvPicPr>
            <a:picLocks noChangeAspect="1" noChangeArrowheads="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502908" y="4363273"/>
            <a:ext cx="363179" cy="36317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ome - APE FIX">
            <a:extLst>
              <a:ext uri="{FF2B5EF4-FFF2-40B4-BE49-F238E27FC236}">
                <a16:creationId xmlns:a16="http://schemas.microsoft.com/office/drawing/2014/main" id="{D934BF50-DAC9-4561-81AC-4FE6FF33858A}"/>
              </a:ext>
            </a:extLst>
          </p:cNvPr>
          <p:cNvPicPr>
            <a:picLocks noChangeAspect="1" noChangeArrowheads="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508226" y="4750775"/>
            <a:ext cx="363179" cy="36317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F4F0D228-720B-4123-B24C-A8F0D5EE8A93}"/>
              </a:ext>
            </a:extLst>
          </p:cNvPr>
          <p:cNvSpPr txBox="1"/>
          <p:nvPr/>
        </p:nvSpPr>
        <p:spPr>
          <a:xfrm>
            <a:off x="6868349" y="4439165"/>
            <a:ext cx="3861741" cy="261610"/>
          </a:xfrm>
          <a:prstGeom prst="rect">
            <a:avLst/>
          </a:prstGeom>
          <a:noFill/>
        </p:spPr>
        <p:txBody>
          <a:bodyPr wrap="square">
            <a:spAutoFit/>
          </a:bodyPr>
          <a:lstStyle/>
          <a:p>
            <a:r>
              <a:rPr lang="en-US" sz="1100" b="1" u="sng" dirty="0">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Reading</a:t>
            </a:r>
            <a:r>
              <a:rPr lang="en-US" sz="1100" dirty="0">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a:t>
            </a:r>
            <a:r>
              <a:rPr lang="en-US" sz="1100" i="1" dirty="0">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 Support for farmer-led seed, ISSD Africa 2017</a:t>
            </a:r>
            <a:endParaRPr lang="en-US" sz="1100" i="1"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7ADB230D-087F-4D77-A8E1-B8DE6A24E045}"/>
              </a:ext>
            </a:extLst>
          </p:cNvPr>
          <p:cNvSpPr txBox="1"/>
          <p:nvPr/>
        </p:nvSpPr>
        <p:spPr>
          <a:xfrm>
            <a:off x="6866087" y="4844346"/>
            <a:ext cx="3861741" cy="261610"/>
          </a:xfrm>
          <a:prstGeom prst="rect">
            <a:avLst/>
          </a:prstGeom>
          <a:noFill/>
        </p:spPr>
        <p:txBody>
          <a:bodyPr wrap="square">
            <a:spAutoFit/>
          </a:bodyPr>
          <a:lstStyle/>
          <a:p>
            <a:r>
              <a:rPr lang="en-US" sz="1100" b="1" u="sng" dirty="0">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Reading</a:t>
            </a:r>
            <a:r>
              <a:rPr lang="en-US" sz="1100" dirty="0">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 Seed law study, Oxfam Novib 2017</a:t>
            </a:r>
            <a:endParaRPr lang="en-US" sz="1100" i="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EB14A77E-1949-40F4-9B75-C27DB37FE1E4}"/>
              </a:ext>
            </a:extLst>
          </p:cNvPr>
          <p:cNvSpPr txBox="1"/>
          <p:nvPr/>
        </p:nvSpPr>
        <p:spPr>
          <a:xfrm>
            <a:off x="6866087" y="5322257"/>
            <a:ext cx="4381591" cy="938719"/>
          </a:xfrm>
          <a:prstGeom prst="rect">
            <a:avLst/>
          </a:prstGeom>
          <a:noFill/>
        </p:spPr>
        <p:txBody>
          <a:bodyPr wrap="square" rtlCol="0">
            <a:spAutoFit/>
          </a:bodyPr>
          <a:lstStyle/>
          <a:p>
            <a:r>
              <a:rPr lang="en-US" sz="1100" b="1" u="sng" dirty="0">
                <a:latin typeface="Arial" panose="020B0604020202020204" pitchFamily="34" charset="0"/>
                <a:cs typeface="Arial" panose="020B0604020202020204" pitchFamily="34" charset="0"/>
              </a:rPr>
              <a:t>Exercises</a:t>
            </a:r>
            <a:r>
              <a:rPr lang="en-US" sz="1100" dirty="0">
                <a:latin typeface="Arial" panose="020B0604020202020204" pitchFamily="34" charset="0"/>
                <a:cs typeface="Arial" panose="020B0604020202020204" pitchFamily="34" charset="0"/>
              </a:rPr>
              <a:t>:</a:t>
            </a:r>
            <a:r>
              <a:rPr lang="en-US" sz="1100" i="1" dirty="0">
                <a:latin typeface="Arial" panose="020B0604020202020204" pitchFamily="34" charset="0"/>
                <a:cs typeface="Arial" panose="020B0604020202020204" pitchFamily="34" charset="0"/>
              </a:rPr>
              <a:t> Participants are invited to carry out the following exercises</a:t>
            </a:r>
            <a:br>
              <a:rPr lang="en-US" sz="1100" i="1" dirty="0">
                <a:latin typeface="Arial" panose="020B0604020202020204" pitchFamily="34" charset="0"/>
                <a:cs typeface="Arial" panose="020B0604020202020204" pitchFamily="34" charset="0"/>
              </a:rPr>
            </a:br>
            <a:r>
              <a:rPr lang="en-US" sz="1100" i="1"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hlinkClick r:id="rId10"/>
              </a:rPr>
              <a:t>Seed Business Planning </a:t>
            </a:r>
            <a:endParaRPr lang="en-US" sz="1100" i="1" dirty="0">
              <a:latin typeface="Arial" panose="020B0604020202020204" pitchFamily="34" charset="0"/>
              <a:cs typeface="Arial" panose="020B0604020202020204" pitchFamily="34" charset="0"/>
            </a:endParaRPr>
          </a:p>
          <a:p>
            <a:r>
              <a:rPr lang="en-US" sz="1100" i="1"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hlinkClick r:id="rId11"/>
              </a:rPr>
              <a:t>Reflection on contract farming</a:t>
            </a:r>
            <a:endParaRPr lang="en-US" sz="1100" i="1" dirty="0">
              <a:latin typeface="Arial" panose="020B0604020202020204" pitchFamily="34" charset="0"/>
              <a:cs typeface="Arial" panose="020B0604020202020204" pitchFamily="34" charset="0"/>
            </a:endParaRPr>
          </a:p>
          <a:p>
            <a:r>
              <a:rPr lang="en-US" sz="1100" i="1"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hlinkClick r:id="rId12"/>
              </a:rPr>
              <a:t>Seed Legislation </a:t>
            </a:r>
            <a:endParaRPr lang="en-US" sz="1100" i="1" dirty="0">
              <a:latin typeface="Arial" panose="020B0604020202020204" pitchFamily="34" charset="0"/>
              <a:cs typeface="Arial" panose="020B0604020202020204" pitchFamily="34" charset="0"/>
            </a:endParaRPr>
          </a:p>
        </p:txBody>
      </p:sp>
      <p:pic>
        <p:nvPicPr>
          <p:cNvPr id="22" name="Picture 8" descr="Chat Icon PNG Images | Vector and PSD Files | Free Download on Pngtree">
            <a:extLst>
              <a:ext uri="{FF2B5EF4-FFF2-40B4-BE49-F238E27FC236}">
                <a16:creationId xmlns:a16="http://schemas.microsoft.com/office/drawing/2014/main" id="{A0664D76-AF9E-4F1B-B295-5E5F1C116232}"/>
              </a:ext>
            </a:extLst>
          </p:cNvPr>
          <p:cNvPicPr>
            <a:picLocks noChangeAspect="1" noChangeArrowheads="1"/>
          </p:cNvPicPr>
          <p:nvPr/>
        </p:nvPicPr>
        <p:blipFill rotWithShape="1">
          <a:blip r:embed="rId13">
            <a:clrChange>
              <a:clrFrom>
                <a:srgbClr val="EEEEEE"/>
              </a:clrFrom>
              <a:clrTo>
                <a:srgbClr val="EEEEEE">
                  <a:alpha val="0"/>
                </a:srgbClr>
              </a:clrTo>
            </a:clrChange>
            <a:extLst>
              <a:ext uri="{28A0092B-C50C-407E-A947-70E740481C1C}">
                <a14:useLocalDpi xmlns:a14="http://schemas.microsoft.com/office/drawing/2010/main" val="0"/>
              </a:ext>
            </a:extLst>
          </a:blip>
          <a:srcRect l="11404" t="15268" r="11135" b="15719"/>
          <a:stretch/>
        </p:blipFill>
        <p:spPr bwMode="auto">
          <a:xfrm>
            <a:off x="6501384" y="5334695"/>
            <a:ext cx="397541" cy="354194"/>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a:extLst>
              <a:ext uri="{FF2B5EF4-FFF2-40B4-BE49-F238E27FC236}">
                <a16:creationId xmlns:a16="http://schemas.microsoft.com/office/drawing/2014/main" id="{101A8AC0-D0FE-476E-BBC1-F90A30506ED6}"/>
              </a:ext>
            </a:extLst>
          </p:cNvPr>
          <p:cNvCxnSpPr>
            <a:cxnSpLocks/>
          </p:cNvCxnSpPr>
          <p:nvPr/>
        </p:nvCxnSpPr>
        <p:spPr>
          <a:xfrm>
            <a:off x="6346373" y="6284284"/>
            <a:ext cx="4831639" cy="0"/>
          </a:xfrm>
          <a:prstGeom prst="line">
            <a:avLst/>
          </a:prstGeom>
          <a:ln w="28575">
            <a:solidFill>
              <a:srgbClr val="0C884A"/>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text&#10;&#10;Description automatically generated">
            <a:extLst>
              <a:ext uri="{FF2B5EF4-FFF2-40B4-BE49-F238E27FC236}">
                <a16:creationId xmlns:a16="http://schemas.microsoft.com/office/drawing/2014/main" id="{EE61F285-8FA9-D0AD-C4F3-3AADAE00891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2203" y="503691"/>
            <a:ext cx="1027852" cy="674001"/>
          </a:xfrm>
          <a:prstGeom prst="rect">
            <a:avLst/>
          </a:prstGeom>
        </p:spPr>
      </p:pic>
    </p:spTree>
    <p:extLst>
      <p:ext uri="{BB962C8B-B14F-4D97-AF65-F5344CB8AC3E}">
        <p14:creationId xmlns:p14="http://schemas.microsoft.com/office/powerpoint/2010/main" val="2713867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B2F8B9-4859-4CB1-AC0E-8D7CAB3A8E01}"/>
              </a:ext>
            </a:extLst>
          </p:cNvPr>
          <p:cNvSpPr>
            <a:spLocks noGrp="1"/>
          </p:cNvSpPr>
          <p:nvPr>
            <p:ph idx="1"/>
          </p:nvPr>
        </p:nvSpPr>
        <p:spPr>
          <a:xfrm>
            <a:off x="944322" y="1675682"/>
            <a:ext cx="5151678" cy="4482535"/>
          </a:xfrm>
        </p:spPr>
        <p:txBody>
          <a:bodyPr>
            <a:noAutofit/>
          </a:bodyPr>
          <a:lstStyle/>
          <a:p>
            <a:pPr marL="0" indent="0" rtl="0">
              <a:lnSpc>
                <a:spcPct val="120000"/>
              </a:lnSpc>
              <a:spcBef>
                <a:spcPts val="600"/>
              </a:spcBef>
              <a:spcAft>
                <a:spcPts val="600"/>
              </a:spcAft>
              <a:buNone/>
            </a:pPr>
            <a:r>
              <a:rPr lang="en-US" sz="1100" b="0" i="0" dirty="0">
                <a:effectLst/>
                <a:latin typeface="Arial" panose="020B0604020202020204" pitchFamily="34" charset="0"/>
              </a:rPr>
              <a:t>This module focuses on efficiently producing high-quality seed of selected crops and varieties that fulfils internal and/or external marketing requirements. Focusing on identity (is it what it says it is?), viability (higher germination rate), purity (no contaminants to any large extent), and health (no pests and diseases in the seed lots). </a:t>
            </a:r>
            <a:endParaRPr lang="en-US" sz="1100" dirty="0">
              <a:latin typeface="Arial" panose="020B0604020202020204" pitchFamily="34" charset="0"/>
            </a:endParaRPr>
          </a:p>
          <a:p>
            <a:pPr marL="0" indent="0" rtl="0">
              <a:lnSpc>
                <a:spcPct val="120000"/>
              </a:lnSpc>
              <a:spcBef>
                <a:spcPts val="600"/>
              </a:spcBef>
              <a:spcAft>
                <a:spcPts val="600"/>
              </a:spcAft>
              <a:buNone/>
            </a:pPr>
            <a:r>
              <a:rPr lang="en-US" sz="1100" dirty="0">
                <a:latin typeface="Arial" panose="020B0604020202020204" pitchFamily="34" charset="0"/>
              </a:rPr>
              <a:t>It</a:t>
            </a:r>
            <a:r>
              <a:rPr lang="en-US" sz="1100" b="0" i="0" dirty="0">
                <a:effectLst/>
                <a:latin typeface="Arial" panose="020B0604020202020204" pitchFamily="34" charset="0"/>
              </a:rPr>
              <a:t> looks at all field activities that are associated with seed production for the market. Note that farmers should already have discussed the choice of crops and varieties for which they wish to produce and market their own seeds, as outlined in module 4. Remember that a seed business works best for crops and varieties that have a high or moderate seed demand. </a:t>
            </a:r>
            <a:endParaRPr lang="en-US" sz="1100" dirty="0">
              <a:latin typeface="Arial" panose="020B0604020202020204" pitchFamily="34" charset="0"/>
            </a:endParaRPr>
          </a:p>
          <a:p>
            <a:pPr marL="0" indent="0" rtl="0">
              <a:lnSpc>
                <a:spcPct val="120000"/>
              </a:lnSpc>
              <a:spcBef>
                <a:spcPts val="600"/>
              </a:spcBef>
              <a:spcAft>
                <a:spcPts val="600"/>
              </a:spcAft>
              <a:buNone/>
            </a:pPr>
            <a:r>
              <a:rPr lang="en-US" sz="1100" b="0" i="0" dirty="0">
                <a:effectLst/>
                <a:latin typeface="Arial" panose="020B0604020202020204" pitchFamily="34" charset="0"/>
              </a:rPr>
              <a:t>The success of the FFS on seed production and marketing depends entirely on the quantity and quality of the seed produced, that is why field activities need the best preparation possible. In this module all major field activities are distinguished and discussed. Farmers who participated in a FFS on PPB or Nutrition will </a:t>
            </a:r>
            <a:r>
              <a:rPr lang="en-US" sz="1100" dirty="0">
                <a:latin typeface="Arial" panose="020B0604020202020204" pitchFamily="34" charset="0"/>
              </a:rPr>
              <a:t>be</a:t>
            </a:r>
            <a:r>
              <a:rPr lang="en-US" sz="1100" b="0" i="0" dirty="0">
                <a:effectLst/>
                <a:latin typeface="Arial" panose="020B0604020202020204" pitchFamily="34" charset="0"/>
              </a:rPr>
              <a:t> familiar with some activities in this module. During the growing season a number of FFS sessions will serve to attain the goals of seed production set by the group before the season onset. </a:t>
            </a:r>
          </a:p>
          <a:p>
            <a:pPr marL="0" indent="0">
              <a:lnSpc>
                <a:spcPct val="120000"/>
              </a:lnSpc>
              <a:spcBef>
                <a:spcPts val="600"/>
              </a:spcBef>
              <a:spcAft>
                <a:spcPts val="600"/>
              </a:spcAft>
              <a:buNone/>
            </a:pPr>
            <a:r>
              <a:rPr lang="en-US" sz="1100" dirty="0">
                <a:latin typeface="Arial" panose="020B0604020202020204" pitchFamily="34" charset="0"/>
              </a:rPr>
              <a:t>The Weekly Observation Form in the </a:t>
            </a:r>
            <a:r>
              <a:rPr lang="en-US" sz="1100" b="0" i="0" dirty="0">
                <a:solidFill>
                  <a:srgbClr val="FF0000"/>
                </a:solidFill>
                <a:effectLst/>
                <a:latin typeface="Arial" panose="020B0604020202020204" pitchFamily="34" charset="0"/>
                <a:hlinkClick r:id="rId2"/>
              </a:rPr>
              <a:t>Seed Production Toolkit </a:t>
            </a:r>
            <a:r>
              <a:rPr lang="en-US" sz="1100" b="0" i="0" dirty="0">
                <a:effectLst/>
                <a:latin typeface="Arial" panose="020B0604020202020204" pitchFamily="34" charset="0"/>
              </a:rPr>
              <a:t>is to be used for field monitoring and will help FFS participants to follow crop development and seed setting and maturation. </a:t>
            </a:r>
            <a:r>
              <a:rPr lang="en-US" sz="1100" dirty="0">
                <a:latin typeface="Arial" panose="020B0604020202020204" pitchFamily="34" charset="0"/>
              </a:rPr>
              <a:t>F</a:t>
            </a:r>
            <a:r>
              <a:rPr lang="en-US" sz="1100" b="0" i="0" dirty="0">
                <a:effectLst/>
                <a:latin typeface="Arial" panose="020B0604020202020204" pitchFamily="34" charset="0"/>
              </a:rPr>
              <a:t>ield activities, harvesting, processing and storage, seed inspection and</a:t>
            </a:r>
            <a:r>
              <a:rPr lang="en-US" sz="1100" dirty="0">
                <a:latin typeface="Arial" panose="020B0604020202020204" pitchFamily="34" charset="0"/>
              </a:rPr>
              <a:t> proper transport to the marketplace will </a:t>
            </a:r>
            <a:r>
              <a:rPr lang="en-US" sz="1100" b="0" i="0" dirty="0">
                <a:effectLst/>
                <a:latin typeface="Arial" panose="020B0604020202020204" pitchFamily="34" charset="0"/>
              </a:rPr>
              <a:t>be discussed.</a:t>
            </a:r>
            <a:endParaRPr lang="en-US" dirty="0">
              <a:solidFill>
                <a:srgbClr val="222222"/>
              </a:solidFill>
              <a:latin typeface="Arial" panose="020B0604020202020204" pitchFamily="34" charset="0"/>
            </a:endParaRPr>
          </a:p>
        </p:txBody>
      </p:sp>
      <p:sp>
        <p:nvSpPr>
          <p:cNvPr id="5" name="Title 1">
            <a:extLst>
              <a:ext uri="{FF2B5EF4-FFF2-40B4-BE49-F238E27FC236}">
                <a16:creationId xmlns:a16="http://schemas.microsoft.com/office/drawing/2014/main" id="{8F584C6D-EBBF-4BDD-81DC-9436CF5F3F95}"/>
              </a:ext>
            </a:extLst>
          </p:cNvPr>
          <p:cNvSpPr txBox="1">
            <a:spLocks/>
          </p:cNvSpPr>
          <p:nvPr/>
        </p:nvSpPr>
        <p:spPr>
          <a:xfrm>
            <a:off x="10871200" y="6176962"/>
            <a:ext cx="939800" cy="6304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1800" b="1" dirty="0">
                <a:solidFill>
                  <a:srgbClr val="0C884A"/>
                </a:solidFill>
                <a:latin typeface="Oxfam TSTAR PRO Medium" panose="02000806030000020004" pitchFamily="2" charset="0"/>
              </a:rPr>
              <a:t>15</a:t>
            </a:r>
          </a:p>
        </p:txBody>
      </p:sp>
      <p:sp>
        <p:nvSpPr>
          <p:cNvPr id="8" name="TextBox 7">
            <a:extLst>
              <a:ext uri="{FF2B5EF4-FFF2-40B4-BE49-F238E27FC236}">
                <a16:creationId xmlns:a16="http://schemas.microsoft.com/office/drawing/2014/main" id="{96D05511-7400-4454-9A0C-7F9FD1468F93}"/>
              </a:ext>
            </a:extLst>
          </p:cNvPr>
          <p:cNvSpPr txBox="1"/>
          <p:nvPr/>
        </p:nvSpPr>
        <p:spPr>
          <a:xfrm>
            <a:off x="6428074" y="1433358"/>
            <a:ext cx="5348546" cy="276999"/>
          </a:xfrm>
          <a:prstGeom prst="rect">
            <a:avLst/>
          </a:prstGeom>
          <a:noFill/>
        </p:spPr>
        <p:txBody>
          <a:bodyPr wrap="square">
            <a:spAutoFit/>
          </a:bodyPr>
          <a:lstStyle/>
          <a:p>
            <a:pPr>
              <a:spcBef>
                <a:spcPts val="1200"/>
              </a:spcBef>
              <a:spcAft>
                <a:spcPts val="1200"/>
              </a:spcAft>
              <a:defRPr/>
            </a:pPr>
            <a:r>
              <a:rPr lang="en-US" sz="1200" dirty="0">
                <a:solidFill>
                  <a:srgbClr val="E70052"/>
                </a:solidFill>
                <a:latin typeface="Arial" panose="020B0604020202020204" pitchFamily="34" charset="0"/>
                <a:cs typeface="Arial" panose="020B0604020202020204" pitchFamily="34" charset="0"/>
              </a:rPr>
              <a:t>Module 6 – Seed Production</a:t>
            </a:r>
          </a:p>
        </p:txBody>
      </p:sp>
      <p:sp>
        <p:nvSpPr>
          <p:cNvPr id="7" name="Title 1">
            <a:extLst>
              <a:ext uri="{FF2B5EF4-FFF2-40B4-BE49-F238E27FC236}">
                <a16:creationId xmlns:a16="http://schemas.microsoft.com/office/drawing/2014/main" id="{273EE16D-7B48-4FA4-B6AA-1E101827DC8E}"/>
              </a:ext>
            </a:extLst>
          </p:cNvPr>
          <p:cNvSpPr>
            <a:spLocks noGrp="1"/>
          </p:cNvSpPr>
          <p:nvPr>
            <p:ph type="title"/>
          </p:nvPr>
        </p:nvSpPr>
        <p:spPr>
          <a:xfrm>
            <a:off x="8613648" y="365125"/>
            <a:ext cx="2740152" cy="1325563"/>
          </a:xfrm>
        </p:spPr>
        <p:txBody>
          <a:bodyPr/>
          <a:lstStyle/>
          <a:p>
            <a:pPr algn="r"/>
            <a:r>
              <a:rPr lang="en-US" b="1" u="sng" dirty="0">
                <a:solidFill>
                  <a:srgbClr val="0C884A"/>
                </a:solidFill>
                <a:latin typeface="Oxfam TSTAR PRO Headline" panose="02000806030000020004" pitchFamily="2" charset="0"/>
                <a:ea typeface="Source Sans Pro" panose="020B0503030403020204" pitchFamily="34" charset="0"/>
              </a:rPr>
              <a:t>MODULE 6</a:t>
            </a:r>
          </a:p>
        </p:txBody>
      </p:sp>
      <p:graphicFrame>
        <p:nvGraphicFramePr>
          <p:cNvPr id="2" name="Table 1">
            <a:extLst>
              <a:ext uri="{FF2B5EF4-FFF2-40B4-BE49-F238E27FC236}">
                <a16:creationId xmlns:a16="http://schemas.microsoft.com/office/drawing/2014/main" id="{A10E2C0F-904B-4B25-A51E-35CAD4A21C1F}"/>
              </a:ext>
            </a:extLst>
          </p:cNvPr>
          <p:cNvGraphicFramePr>
            <a:graphicFrameLocks noGrp="1"/>
          </p:cNvGraphicFramePr>
          <p:nvPr>
            <p:extLst>
              <p:ext uri="{D42A27DB-BD31-4B8C-83A1-F6EECF244321}">
                <p14:modId xmlns:p14="http://schemas.microsoft.com/office/powerpoint/2010/main" val="1043158810"/>
              </p:ext>
            </p:extLst>
          </p:nvPr>
        </p:nvGraphicFramePr>
        <p:xfrm>
          <a:off x="6044184" y="1955537"/>
          <a:ext cx="914400" cy="566928"/>
        </p:xfrm>
        <a:graphic>
          <a:graphicData uri="http://schemas.openxmlformats.org/drawingml/2006/table">
            <a:tbl>
              <a:tblPr/>
              <a:tblGrid>
                <a:gridCol w="914400">
                  <a:extLst>
                    <a:ext uri="{9D8B030D-6E8A-4147-A177-3AD203B41FA5}">
                      <a16:colId xmlns:a16="http://schemas.microsoft.com/office/drawing/2014/main" val="462537980"/>
                    </a:ext>
                  </a:extLst>
                </a:gridCol>
              </a:tblGrid>
              <a:tr h="566928">
                <a:tc>
                  <a:txBody>
                    <a:bodyPr/>
                    <a:lstStyle/>
                    <a:p>
                      <a:endParaRPr lang="en-US" dirty="0">
                        <a:solidFill>
                          <a:srgbClr val="E7005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819338194"/>
                  </a:ext>
                </a:extLst>
              </a:tr>
            </a:tbl>
          </a:graphicData>
        </a:graphic>
      </p:graphicFrame>
      <p:graphicFrame>
        <p:nvGraphicFramePr>
          <p:cNvPr id="4" name="Table 3">
            <a:extLst>
              <a:ext uri="{FF2B5EF4-FFF2-40B4-BE49-F238E27FC236}">
                <a16:creationId xmlns:a16="http://schemas.microsoft.com/office/drawing/2014/main" id="{452EF0FB-CE95-4DA1-8B53-F71D858554B3}"/>
              </a:ext>
            </a:extLst>
          </p:cNvPr>
          <p:cNvGraphicFramePr>
            <a:graphicFrameLocks noGrp="1"/>
          </p:cNvGraphicFramePr>
          <p:nvPr>
            <p:extLst>
              <p:ext uri="{D42A27DB-BD31-4B8C-83A1-F6EECF244321}">
                <p14:modId xmlns:p14="http://schemas.microsoft.com/office/powerpoint/2010/main" val="2406776518"/>
              </p:ext>
            </p:extLst>
          </p:nvPr>
        </p:nvGraphicFramePr>
        <p:xfrm>
          <a:off x="6416039" y="1743791"/>
          <a:ext cx="4831639" cy="3395472"/>
        </p:xfrm>
        <a:graphic>
          <a:graphicData uri="http://schemas.openxmlformats.org/drawingml/2006/table">
            <a:tbl>
              <a:tblPr/>
              <a:tblGrid>
                <a:gridCol w="3164841">
                  <a:extLst>
                    <a:ext uri="{9D8B030D-6E8A-4147-A177-3AD203B41FA5}">
                      <a16:colId xmlns:a16="http://schemas.microsoft.com/office/drawing/2014/main" val="89352525"/>
                    </a:ext>
                  </a:extLst>
                </a:gridCol>
                <a:gridCol w="1666798">
                  <a:extLst>
                    <a:ext uri="{9D8B030D-6E8A-4147-A177-3AD203B41FA5}">
                      <a16:colId xmlns:a16="http://schemas.microsoft.com/office/drawing/2014/main" val="3829644986"/>
                    </a:ext>
                  </a:extLst>
                </a:gridCol>
              </a:tblGrid>
              <a:tr h="392931">
                <a:tc>
                  <a:txBody>
                    <a:bodyPr/>
                    <a:lstStyle/>
                    <a:p>
                      <a:r>
                        <a:rPr lang="en-US" sz="1100" b="1" i="0" kern="1200" dirty="0">
                          <a:solidFill>
                            <a:schemeClr val="bg1"/>
                          </a:solidFill>
                          <a:effectLst/>
                          <a:latin typeface="Arial" panose="020B0604020202020204" pitchFamily="34" charset="0"/>
                          <a:ea typeface="+mn-ea"/>
                          <a:cs typeface="Arial" panose="020B0604020202020204" pitchFamily="34" charset="0"/>
                        </a:rPr>
                        <a:t>Topics Module 6</a:t>
                      </a:r>
                    </a:p>
                  </a:txBody>
                  <a:tcPr>
                    <a:lnL w="12700" cmpd="sng">
                      <a:solidFill>
                        <a:srgbClr val="E70052"/>
                      </a:solidFill>
                      <a:prstDash val="solid"/>
                    </a:lnL>
                    <a:lnR w="12700" cap="flat" cmpd="sng" algn="ctr">
                      <a:solidFill>
                        <a:srgbClr val="E70052"/>
                      </a:solidFill>
                      <a:prstDash val="solid"/>
                      <a:round/>
                      <a:headEnd type="none" w="med" len="med"/>
                      <a:tailEnd type="none" w="med" len="med"/>
                    </a:lnR>
                    <a:lnT w="12700" cmpd="sng">
                      <a:solidFill>
                        <a:srgbClr val="E70052"/>
                      </a:solidFill>
                      <a:prstDash val="solid"/>
                    </a:lnT>
                    <a:lnB w="12700" cap="flat" cmpd="sng" algn="ctr">
                      <a:solidFill>
                        <a:srgbClr val="E70052"/>
                      </a:solidFill>
                      <a:prstDash val="solid"/>
                      <a:round/>
                      <a:headEnd type="none" w="med" len="med"/>
                      <a:tailEnd type="none" w="med" len="med"/>
                    </a:lnB>
                    <a:solidFill>
                      <a:srgbClr val="E70052"/>
                    </a:solidFill>
                  </a:tcPr>
                </a:tc>
                <a:tc>
                  <a:txBody>
                    <a:bodyPr/>
                    <a:lstStyle/>
                    <a:p>
                      <a:pPr marL="0" algn="l" defTabSz="914400" rtl="0" eaLnBrk="1" latinLnBrk="0" hangingPunct="1"/>
                      <a:r>
                        <a:rPr lang="en-US" sz="1100" b="1" i="0" kern="1200" dirty="0">
                          <a:solidFill>
                            <a:schemeClr val="bg1"/>
                          </a:solidFill>
                          <a:effectLst/>
                          <a:latin typeface="Arial" panose="020B0604020202020204" pitchFamily="34" charset="0"/>
                          <a:ea typeface="+mn-ea"/>
                          <a:cs typeface="Arial" panose="020B0604020202020204" pitchFamily="34" charset="0"/>
                        </a:rPr>
                        <a:t>Corresponding sub-chapter in FFS Guide</a:t>
                      </a:r>
                    </a:p>
                  </a:txBody>
                  <a:tcPr>
                    <a:lnL w="12700" cap="flat" cmpd="sng" algn="ctr">
                      <a:solidFill>
                        <a:srgbClr val="E70052"/>
                      </a:solidFill>
                      <a:prstDash val="solid"/>
                      <a:round/>
                      <a:headEnd type="none" w="med" len="med"/>
                      <a:tailEnd type="none" w="med" len="me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solidFill>
                      <a:srgbClr val="E70052"/>
                    </a:solidFill>
                  </a:tcPr>
                </a:tc>
                <a:extLst>
                  <a:ext uri="{0D108BD9-81ED-4DB2-BD59-A6C34878D82A}">
                    <a16:rowId xmlns:a16="http://schemas.microsoft.com/office/drawing/2014/main" val="404256075"/>
                  </a:ext>
                </a:extLst>
              </a:tr>
              <a:tr h="265176">
                <a:tc>
                  <a:txBody>
                    <a:bodyPr/>
                    <a:lstStyle/>
                    <a:p>
                      <a:r>
                        <a:rPr lang="en-US" sz="1100" b="1" i="0" dirty="0">
                          <a:effectLst/>
                          <a:latin typeface="Arial" panose="020B0604020202020204" pitchFamily="34" charset="0"/>
                          <a:hlinkClick r:id="rId3"/>
                        </a:rPr>
                        <a:t>Managing risks in field operations</a:t>
                      </a:r>
                      <a:endParaRPr lang="en-US" sz="1100" b="1" dirty="0">
                        <a:latin typeface="Arial" panose="020B0604020202020204" pitchFamily="34" charset="0"/>
                        <a:cs typeface="Arial" panose="020B0604020202020204" pitchFamily="34" charset="0"/>
                      </a:endParaRPr>
                    </a:p>
                  </a:txBody>
                  <a:tcPr>
                    <a:lnL w="12700" cmpd="sng">
                      <a:solidFill>
                        <a:srgbClr val="E70052"/>
                      </a:solidFill>
                      <a:prstDash val="soli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tc>
                  <a:txBody>
                    <a:bodyPr/>
                    <a:lstStyle/>
                    <a:p>
                      <a:r>
                        <a:rPr lang="en-US" sz="1100" b="1" i="0" kern="1200" dirty="0">
                          <a:solidFill>
                            <a:schemeClr val="tx1"/>
                          </a:solidFill>
                          <a:effectLst/>
                          <a:latin typeface="Arial" panose="020B0604020202020204" pitchFamily="34" charset="0"/>
                          <a:ea typeface="+mn-ea"/>
                          <a:cs typeface="Arial" panose="020B0604020202020204" pitchFamily="34" charset="0"/>
                        </a:rPr>
                        <a:t>6.1</a:t>
                      </a:r>
                    </a:p>
                  </a:txBody>
                  <a:tcPr>
                    <a:lnL w="12700" cap="flat" cmpd="sng" algn="ctr">
                      <a:solidFill>
                        <a:srgbClr val="E70052"/>
                      </a:solidFill>
                      <a:prstDash val="solid"/>
                      <a:round/>
                      <a:headEnd type="none" w="med" len="med"/>
                      <a:tailEnd type="none" w="med" len="me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extLst>
                  <a:ext uri="{0D108BD9-81ED-4DB2-BD59-A6C34878D82A}">
                    <a16:rowId xmlns:a16="http://schemas.microsoft.com/office/drawing/2014/main" val="3828214805"/>
                  </a:ext>
                </a:extLst>
              </a:tr>
              <a:tr h="265176">
                <a:tc>
                  <a:txBody>
                    <a:bodyPr/>
                    <a:lstStyle/>
                    <a:p>
                      <a:r>
                        <a:rPr lang="en-US" sz="1100" b="1" i="0" dirty="0">
                          <a:effectLst/>
                          <a:latin typeface="Arial" panose="020B0604020202020204" pitchFamily="34" charset="0"/>
                          <a:hlinkClick r:id="rId4"/>
                        </a:rPr>
                        <a:t>Plot selection and management</a:t>
                      </a:r>
                      <a:endParaRPr lang="en-US" sz="1100" b="1" i="0" kern="1200" dirty="0">
                        <a:solidFill>
                          <a:schemeClr val="tx1"/>
                        </a:solidFill>
                        <a:effectLst/>
                        <a:latin typeface="Arial" panose="020B0604020202020204" pitchFamily="34" charset="0"/>
                        <a:ea typeface="+mn-ea"/>
                        <a:cs typeface="+mn-cs"/>
                      </a:endParaRPr>
                    </a:p>
                  </a:txBody>
                  <a:tcPr>
                    <a:lnL w="12700" cmpd="sng">
                      <a:solidFill>
                        <a:srgbClr val="E70052"/>
                      </a:solidFill>
                      <a:prstDash val="soli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tc>
                  <a:txBody>
                    <a:bodyPr/>
                    <a:lstStyle/>
                    <a:p>
                      <a:r>
                        <a:rPr lang="en-US" sz="1100" b="1" i="0" kern="1200" dirty="0">
                          <a:solidFill>
                            <a:schemeClr val="tx1"/>
                          </a:solidFill>
                          <a:effectLst/>
                          <a:latin typeface="Arial" panose="020B0604020202020204" pitchFamily="34" charset="0"/>
                          <a:ea typeface="+mn-ea"/>
                          <a:cs typeface="Arial" panose="020B0604020202020204" pitchFamily="34" charset="0"/>
                        </a:rPr>
                        <a:t>6.2</a:t>
                      </a:r>
                    </a:p>
                  </a:txBody>
                  <a:tcPr>
                    <a:lnL w="12700" cap="flat" cmpd="sng" algn="ctr">
                      <a:solidFill>
                        <a:srgbClr val="E70052"/>
                      </a:solidFill>
                      <a:prstDash val="solid"/>
                      <a:round/>
                      <a:headEnd type="none" w="med" len="med"/>
                      <a:tailEnd type="none" w="med" len="me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extLst>
                  <a:ext uri="{0D108BD9-81ED-4DB2-BD59-A6C34878D82A}">
                    <a16:rowId xmlns:a16="http://schemas.microsoft.com/office/drawing/2014/main" val="1205773552"/>
                  </a:ext>
                </a:extLst>
              </a:tr>
              <a:tr h="265176">
                <a:tc>
                  <a:txBody>
                    <a:bodyPr/>
                    <a:lstStyle/>
                    <a:p>
                      <a:r>
                        <a:rPr lang="en-US" sz="1100" b="1" i="0" dirty="0">
                          <a:solidFill>
                            <a:schemeClr val="tx1"/>
                          </a:solidFill>
                          <a:effectLst/>
                          <a:latin typeface="Arial" panose="020B0604020202020204" pitchFamily="34" charset="0"/>
                        </a:rPr>
                        <a:t>Plot preparation and seed management</a:t>
                      </a:r>
                      <a:endParaRPr lang="en-US" sz="1100" b="1" i="0" kern="1200" dirty="0">
                        <a:solidFill>
                          <a:schemeClr val="tx1"/>
                        </a:solidFill>
                        <a:effectLst/>
                        <a:latin typeface="Arial" panose="020B0604020202020204" pitchFamily="34" charset="0"/>
                        <a:ea typeface="+mn-ea"/>
                        <a:cs typeface="+mn-cs"/>
                      </a:endParaRPr>
                    </a:p>
                  </a:txBody>
                  <a:tcPr>
                    <a:lnL w="12700" cmpd="sng">
                      <a:solidFill>
                        <a:srgbClr val="E70052"/>
                      </a:solidFill>
                      <a:prstDash val="soli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tc>
                  <a:txBody>
                    <a:bodyPr/>
                    <a:lstStyle/>
                    <a:p>
                      <a:r>
                        <a:rPr lang="en-US" sz="1100" b="1" i="0" kern="1200" dirty="0">
                          <a:solidFill>
                            <a:schemeClr val="tx1"/>
                          </a:solidFill>
                          <a:effectLst/>
                          <a:latin typeface="Arial" panose="020B0604020202020204" pitchFamily="34" charset="0"/>
                          <a:ea typeface="+mn-ea"/>
                          <a:cs typeface="Arial" panose="020B0604020202020204" pitchFamily="34" charset="0"/>
                        </a:rPr>
                        <a:t>6.3</a:t>
                      </a:r>
                    </a:p>
                  </a:txBody>
                  <a:tcPr>
                    <a:lnL w="12700" cap="flat" cmpd="sng" algn="ctr">
                      <a:solidFill>
                        <a:srgbClr val="E70052"/>
                      </a:solidFill>
                      <a:prstDash val="solid"/>
                      <a:round/>
                      <a:headEnd type="none" w="med" len="med"/>
                      <a:tailEnd type="none" w="med" len="me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extLst>
                  <a:ext uri="{0D108BD9-81ED-4DB2-BD59-A6C34878D82A}">
                    <a16:rowId xmlns:a16="http://schemas.microsoft.com/office/drawing/2014/main" val="1980411399"/>
                  </a:ext>
                </a:extLst>
              </a:tr>
              <a:tr h="265176">
                <a:tc>
                  <a:txBody>
                    <a:bodyPr/>
                    <a:lstStyle/>
                    <a:p>
                      <a:r>
                        <a:rPr lang="en-US" sz="1100" b="1" i="0" dirty="0">
                          <a:solidFill>
                            <a:schemeClr val="tx1"/>
                          </a:solidFill>
                          <a:effectLst/>
                          <a:latin typeface="Arial" panose="020B0604020202020204" pitchFamily="34" charset="0"/>
                        </a:rPr>
                        <a:t>Sowing conditions</a:t>
                      </a:r>
                      <a:endParaRPr lang="en-US" sz="1100" b="1" i="0" kern="1200" dirty="0">
                        <a:solidFill>
                          <a:schemeClr val="tx1"/>
                        </a:solidFill>
                        <a:effectLst/>
                        <a:latin typeface="Arial" panose="020B0604020202020204" pitchFamily="34" charset="0"/>
                        <a:ea typeface="+mn-ea"/>
                        <a:cs typeface="+mn-cs"/>
                      </a:endParaRPr>
                    </a:p>
                  </a:txBody>
                  <a:tcPr>
                    <a:lnL w="12700" cmpd="sng">
                      <a:solidFill>
                        <a:srgbClr val="E70052"/>
                      </a:solidFill>
                      <a:prstDash val="soli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tc>
                  <a:txBody>
                    <a:bodyPr/>
                    <a:lstStyle/>
                    <a:p>
                      <a:r>
                        <a:rPr lang="en-US" sz="1100" b="1" i="0" kern="1200" dirty="0">
                          <a:solidFill>
                            <a:schemeClr val="tx1"/>
                          </a:solidFill>
                          <a:effectLst/>
                          <a:latin typeface="Arial" panose="020B0604020202020204" pitchFamily="34" charset="0"/>
                          <a:ea typeface="+mn-ea"/>
                          <a:cs typeface="Arial" panose="020B0604020202020204" pitchFamily="34" charset="0"/>
                        </a:rPr>
                        <a:t>6.4</a:t>
                      </a:r>
                    </a:p>
                  </a:txBody>
                  <a:tcPr>
                    <a:lnL w="12700" cap="flat" cmpd="sng" algn="ctr">
                      <a:solidFill>
                        <a:srgbClr val="E70052"/>
                      </a:solidFill>
                      <a:prstDash val="solid"/>
                      <a:round/>
                      <a:headEnd type="none" w="med" len="med"/>
                      <a:tailEnd type="none" w="med" len="me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extLst>
                  <a:ext uri="{0D108BD9-81ED-4DB2-BD59-A6C34878D82A}">
                    <a16:rowId xmlns:a16="http://schemas.microsoft.com/office/drawing/2014/main" val="1473672873"/>
                  </a:ext>
                </a:extLst>
              </a:tr>
              <a:tr h="265176">
                <a:tc>
                  <a:txBody>
                    <a:bodyPr/>
                    <a:lstStyle/>
                    <a:p>
                      <a:r>
                        <a:rPr lang="en-US" sz="1100" b="1" i="0" dirty="0">
                          <a:solidFill>
                            <a:schemeClr val="tx1"/>
                          </a:solidFill>
                          <a:effectLst/>
                          <a:latin typeface="Arial" panose="020B0604020202020204" pitchFamily="34" charset="0"/>
                        </a:rPr>
                        <a:t>Use of fertilisers and pesticides, soil management</a:t>
                      </a:r>
                      <a:endParaRPr lang="en-US" sz="1100" b="1" i="0" kern="1200" dirty="0">
                        <a:solidFill>
                          <a:schemeClr val="tx1"/>
                        </a:solidFill>
                        <a:effectLst/>
                        <a:latin typeface="Arial" panose="020B0604020202020204" pitchFamily="34" charset="0"/>
                        <a:ea typeface="+mn-ea"/>
                        <a:cs typeface="+mn-cs"/>
                      </a:endParaRPr>
                    </a:p>
                  </a:txBody>
                  <a:tcPr>
                    <a:lnL w="12700" cmpd="sng">
                      <a:solidFill>
                        <a:srgbClr val="E70052"/>
                      </a:solidFill>
                      <a:prstDash val="soli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tc>
                  <a:txBody>
                    <a:bodyPr/>
                    <a:lstStyle/>
                    <a:p>
                      <a:r>
                        <a:rPr lang="en-US" sz="1100" b="1" i="0" kern="1200" dirty="0">
                          <a:solidFill>
                            <a:schemeClr val="tx1"/>
                          </a:solidFill>
                          <a:effectLst/>
                          <a:latin typeface="Arial" panose="020B0604020202020204" pitchFamily="34" charset="0"/>
                          <a:ea typeface="+mn-ea"/>
                          <a:cs typeface="Arial" panose="020B0604020202020204" pitchFamily="34" charset="0"/>
                        </a:rPr>
                        <a:t>6.5</a:t>
                      </a:r>
                    </a:p>
                  </a:txBody>
                  <a:tcPr>
                    <a:lnL w="12700" cap="flat" cmpd="sng" algn="ctr">
                      <a:solidFill>
                        <a:srgbClr val="E70052"/>
                      </a:solidFill>
                      <a:prstDash val="solid"/>
                      <a:round/>
                      <a:headEnd type="none" w="med" len="med"/>
                      <a:tailEnd type="none" w="med" len="me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extLst>
                  <a:ext uri="{0D108BD9-81ED-4DB2-BD59-A6C34878D82A}">
                    <a16:rowId xmlns:a16="http://schemas.microsoft.com/office/drawing/2014/main" val="419972763"/>
                  </a:ext>
                </a:extLst>
              </a:tr>
              <a:tr h="265176">
                <a:tc>
                  <a:txBody>
                    <a:bodyPr/>
                    <a:lstStyle/>
                    <a:p>
                      <a:r>
                        <a:rPr lang="en-US" sz="1100" b="1" i="0" kern="1200" dirty="0">
                          <a:solidFill>
                            <a:schemeClr val="tx1"/>
                          </a:solidFill>
                          <a:effectLst/>
                          <a:latin typeface="Arial" panose="020B0604020202020204" pitchFamily="34" charset="0"/>
                          <a:ea typeface="+mn-ea"/>
                          <a:cs typeface="+mn-cs"/>
                        </a:rPr>
                        <a:t>Growth phase</a:t>
                      </a:r>
                    </a:p>
                  </a:txBody>
                  <a:tcPr>
                    <a:lnL w="12700" cmpd="sng">
                      <a:solidFill>
                        <a:srgbClr val="E70052"/>
                      </a:solidFill>
                      <a:prstDash val="soli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tc>
                  <a:txBody>
                    <a:bodyPr/>
                    <a:lstStyle/>
                    <a:p>
                      <a:r>
                        <a:rPr lang="en-US" sz="1100" b="1" i="0" kern="1200" dirty="0">
                          <a:solidFill>
                            <a:schemeClr val="tx1"/>
                          </a:solidFill>
                          <a:effectLst/>
                          <a:latin typeface="Arial" panose="020B0604020202020204" pitchFamily="34" charset="0"/>
                          <a:ea typeface="+mn-ea"/>
                          <a:cs typeface="Arial" panose="020B0604020202020204" pitchFamily="34" charset="0"/>
                        </a:rPr>
                        <a:t>6.6</a:t>
                      </a:r>
                    </a:p>
                  </a:txBody>
                  <a:tcPr>
                    <a:lnL w="12700" cap="flat" cmpd="sng" algn="ctr">
                      <a:solidFill>
                        <a:srgbClr val="E70052"/>
                      </a:solidFill>
                      <a:prstDash val="solid"/>
                      <a:round/>
                      <a:headEnd type="none" w="med" len="med"/>
                      <a:tailEnd type="none" w="med" len="me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extLst>
                  <a:ext uri="{0D108BD9-81ED-4DB2-BD59-A6C34878D82A}">
                    <a16:rowId xmlns:a16="http://schemas.microsoft.com/office/drawing/2014/main" val="3187422516"/>
                  </a:ext>
                </a:extLst>
              </a:tr>
              <a:tr h="265176">
                <a:tc>
                  <a:txBody>
                    <a:bodyPr/>
                    <a:lstStyle/>
                    <a:p>
                      <a:r>
                        <a:rPr lang="en-US" sz="1100" b="1" i="0" dirty="0">
                          <a:effectLst/>
                          <a:latin typeface="Arial" panose="020B0604020202020204" pitchFamily="34" charset="0"/>
                          <a:hlinkClick r:id="rId5"/>
                        </a:rPr>
                        <a:t>Harvesting and evaluation of seed production</a:t>
                      </a:r>
                      <a:endParaRPr lang="en-US" sz="1100" b="1" i="0" kern="1200" dirty="0">
                        <a:solidFill>
                          <a:schemeClr val="tx1"/>
                        </a:solidFill>
                        <a:effectLst/>
                        <a:latin typeface="Arial" panose="020B0604020202020204" pitchFamily="34" charset="0"/>
                        <a:ea typeface="+mn-ea"/>
                        <a:cs typeface="+mn-cs"/>
                      </a:endParaRPr>
                    </a:p>
                  </a:txBody>
                  <a:tcPr>
                    <a:lnL w="12700" cmpd="sng">
                      <a:solidFill>
                        <a:srgbClr val="E70052"/>
                      </a:solidFill>
                      <a:prstDash val="soli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tc>
                  <a:txBody>
                    <a:bodyPr/>
                    <a:lstStyle/>
                    <a:p>
                      <a:r>
                        <a:rPr lang="en-US" sz="1100" b="1" i="0" kern="1200" dirty="0">
                          <a:solidFill>
                            <a:schemeClr val="tx1"/>
                          </a:solidFill>
                          <a:effectLst/>
                          <a:latin typeface="Arial" panose="020B0604020202020204" pitchFamily="34" charset="0"/>
                          <a:ea typeface="+mn-ea"/>
                          <a:cs typeface="Arial" panose="020B0604020202020204" pitchFamily="34" charset="0"/>
                        </a:rPr>
                        <a:t>6.7</a:t>
                      </a:r>
                    </a:p>
                  </a:txBody>
                  <a:tcPr>
                    <a:lnL w="12700" cap="flat" cmpd="sng" algn="ctr">
                      <a:solidFill>
                        <a:srgbClr val="E70052"/>
                      </a:solidFill>
                      <a:prstDash val="solid"/>
                      <a:round/>
                      <a:headEnd type="none" w="med" len="med"/>
                      <a:tailEnd type="none" w="med" len="me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extLst>
                  <a:ext uri="{0D108BD9-81ED-4DB2-BD59-A6C34878D82A}">
                    <a16:rowId xmlns:a16="http://schemas.microsoft.com/office/drawing/2014/main" val="1517903056"/>
                  </a:ext>
                </a:extLst>
              </a:tr>
              <a:tr h="265176">
                <a:tc>
                  <a:txBody>
                    <a:bodyPr/>
                    <a:lstStyle/>
                    <a:p>
                      <a:r>
                        <a:rPr lang="en-US" sz="1100" b="1" i="0" dirty="0">
                          <a:effectLst/>
                          <a:latin typeface="Arial" panose="020B0604020202020204" pitchFamily="34" charset="0"/>
                          <a:hlinkClick r:id="rId6"/>
                        </a:rPr>
                        <a:t>Seed processing and storage</a:t>
                      </a:r>
                      <a:endParaRPr lang="en-US" sz="1100" b="1" i="0" kern="1200" dirty="0">
                        <a:solidFill>
                          <a:schemeClr val="tx1"/>
                        </a:solidFill>
                        <a:effectLst/>
                        <a:latin typeface="Arial" panose="020B0604020202020204" pitchFamily="34" charset="0"/>
                        <a:ea typeface="+mn-ea"/>
                        <a:cs typeface="+mn-cs"/>
                      </a:endParaRPr>
                    </a:p>
                  </a:txBody>
                  <a:tcPr>
                    <a:lnL w="12700" cmpd="sng">
                      <a:solidFill>
                        <a:srgbClr val="E70052"/>
                      </a:solidFill>
                      <a:prstDash val="soli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tc>
                  <a:txBody>
                    <a:bodyPr/>
                    <a:lstStyle/>
                    <a:p>
                      <a:r>
                        <a:rPr lang="en-US" sz="1100" b="1" i="0" kern="1200" dirty="0">
                          <a:solidFill>
                            <a:schemeClr val="tx1"/>
                          </a:solidFill>
                          <a:effectLst/>
                          <a:latin typeface="Arial" panose="020B0604020202020204" pitchFamily="34" charset="0"/>
                          <a:ea typeface="+mn-ea"/>
                          <a:cs typeface="Arial" panose="020B0604020202020204" pitchFamily="34" charset="0"/>
                        </a:rPr>
                        <a:t>6.8</a:t>
                      </a:r>
                    </a:p>
                  </a:txBody>
                  <a:tcPr>
                    <a:lnL w="12700" cap="flat" cmpd="sng" algn="ctr">
                      <a:solidFill>
                        <a:srgbClr val="E70052"/>
                      </a:solidFill>
                      <a:prstDash val="solid"/>
                      <a:round/>
                      <a:headEnd type="none" w="med" len="med"/>
                      <a:tailEnd type="none" w="med" len="me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extLst>
                  <a:ext uri="{0D108BD9-81ED-4DB2-BD59-A6C34878D82A}">
                    <a16:rowId xmlns:a16="http://schemas.microsoft.com/office/drawing/2014/main" val="516586716"/>
                  </a:ext>
                </a:extLst>
              </a:tr>
              <a:tr h="134631">
                <a:tc>
                  <a:txBody>
                    <a:bodyPr/>
                    <a:lstStyle/>
                    <a:p>
                      <a:r>
                        <a:rPr lang="en-US" sz="1100" b="1" i="0" dirty="0">
                          <a:effectLst/>
                          <a:latin typeface="Arial" panose="020B0604020202020204" pitchFamily="34" charset="0"/>
                          <a:hlinkClick r:id="rId7"/>
                        </a:rPr>
                        <a:t>Seed inspection and certification</a:t>
                      </a:r>
                      <a:endParaRPr lang="en-US" sz="1100" b="1" i="0" kern="1200" dirty="0">
                        <a:solidFill>
                          <a:schemeClr val="tx1"/>
                        </a:solidFill>
                        <a:effectLst/>
                        <a:latin typeface="Arial" panose="020B0604020202020204" pitchFamily="34" charset="0"/>
                        <a:ea typeface="+mn-ea"/>
                        <a:cs typeface="+mn-cs"/>
                      </a:endParaRPr>
                    </a:p>
                  </a:txBody>
                  <a:tcPr>
                    <a:lnL w="12700" cmpd="sng">
                      <a:solidFill>
                        <a:srgbClr val="E70052"/>
                      </a:solidFill>
                      <a:prstDash val="soli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tc>
                  <a:txBody>
                    <a:bodyPr/>
                    <a:lstStyle/>
                    <a:p>
                      <a:r>
                        <a:rPr lang="en-US" sz="1100" b="1" i="0" kern="1200" dirty="0">
                          <a:solidFill>
                            <a:schemeClr val="tx1"/>
                          </a:solidFill>
                          <a:effectLst/>
                          <a:latin typeface="Arial" panose="020B0604020202020204" pitchFamily="34" charset="0"/>
                          <a:ea typeface="+mn-ea"/>
                          <a:cs typeface="Arial" panose="020B0604020202020204" pitchFamily="34" charset="0"/>
                        </a:rPr>
                        <a:t>6.9</a:t>
                      </a:r>
                    </a:p>
                  </a:txBody>
                  <a:tcPr>
                    <a:lnL w="12700" cap="flat" cmpd="sng" algn="ctr">
                      <a:solidFill>
                        <a:srgbClr val="E70052"/>
                      </a:solidFill>
                      <a:prstDash val="solid"/>
                      <a:round/>
                      <a:headEnd type="none" w="med" len="med"/>
                      <a:tailEnd type="none" w="med" len="me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extLst>
                  <a:ext uri="{0D108BD9-81ED-4DB2-BD59-A6C34878D82A}">
                    <a16:rowId xmlns:a16="http://schemas.microsoft.com/office/drawing/2014/main" val="1957584238"/>
                  </a:ext>
                </a:extLst>
              </a:tr>
              <a:tr h="265176">
                <a:tc>
                  <a:txBody>
                    <a:bodyPr/>
                    <a:lstStyle/>
                    <a:p>
                      <a:r>
                        <a:rPr lang="en-US" sz="1100" b="1" i="0" kern="1200" dirty="0">
                          <a:solidFill>
                            <a:schemeClr val="tx1"/>
                          </a:solidFill>
                          <a:effectLst/>
                          <a:latin typeface="Arial" panose="020B0604020202020204" pitchFamily="34" charset="0"/>
                          <a:ea typeface="+mn-ea"/>
                          <a:cs typeface="+mn-cs"/>
                          <a:hlinkClick r:id="rId8"/>
                        </a:rPr>
                        <a:t>From the field to the marketplace</a:t>
                      </a:r>
                      <a:endParaRPr lang="en-US" sz="1100" b="1" i="0" kern="1200" dirty="0">
                        <a:solidFill>
                          <a:schemeClr val="tx1"/>
                        </a:solidFill>
                        <a:effectLst/>
                        <a:latin typeface="Arial" panose="020B0604020202020204" pitchFamily="34" charset="0"/>
                        <a:ea typeface="+mn-ea"/>
                        <a:cs typeface="+mn-cs"/>
                      </a:endParaRPr>
                    </a:p>
                  </a:txBody>
                  <a:tcPr>
                    <a:lnL w="12700" cmpd="sng">
                      <a:solidFill>
                        <a:srgbClr val="E70052"/>
                      </a:solidFill>
                      <a:prstDash val="soli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tc>
                  <a:txBody>
                    <a:bodyPr/>
                    <a:lstStyle/>
                    <a:p>
                      <a:r>
                        <a:rPr lang="en-US" sz="1100" b="1" i="0" kern="1200" dirty="0">
                          <a:solidFill>
                            <a:schemeClr val="tx1"/>
                          </a:solidFill>
                          <a:effectLst/>
                          <a:latin typeface="Arial" panose="020B0604020202020204" pitchFamily="34" charset="0"/>
                          <a:ea typeface="+mn-ea"/>
                          <a:cs typeface="Arial" panose="020B0604020202020204" pitchFamily="34" charset="0"/>
                        </a:rPr>
                        <a:t>6.10</a:t>
                      </a:r>
                    </a:p>
                  </a:txBody>
                  <a:tcPr>
                    <a:lnL w="12700" cap="flat" cmpd="sng" algn="ctr">
                      <a:solidFill>
                        <a:srgbClr val="E70052"/>
                      </a:solidFill>
                      <a:prstDash val="solid"/>
                      <a:round/>
                      <a:headEnd type="none" w="med" len="med"/>
                      <a:tailEnd type="none" w="med" len="me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extLst>
                  <a:ext uri="{0D108BD9-81ED-4DB2-BD59-A6C34878D82A}">
                    <a16:rowId xmlns:a16="http://schemas.microsoft.com/office/drawing/2014/main" val="1141484695"/>
                  </a:ext>
                </a:extLst>
              </a:tr>
            </a:tbl>
          </a:graphicData>
        </a:graphic>
      </p:graphicFrame>
      <p:sp>
        <p:nvSpPr>
          <p:cNvPr id="16" name="TextBox 15">
            <a:extLst>
              <a:ext uri="{FF2B5EF4-FFF2-40B4-BE49-F238E27FC236}">
                <a16:creationId xmlns:a16="http://schemas.microsoft.com/office/drawing/2014/main" id="{3F1071AA-BA30-4641-AB8A-E69F87175A45}"/>
              </a:ext>
            </a:extLst>
          </p:cNvPr>
          <p:cNvSpPr txBox="1"/>
          <p:nvPr/>
        </p:nvSpPr>
        <p:spPr>
          <a:xfrm>
            <a:off x="956949" y="1366853"/>
            <a:ext cx="5348546" cy="369332"/>
          </a:xfrm>
          <a:prstGeom prst="rect">
            <a:avLst/>
          </a:prstGeom>
          <a:noFill/>
        </p:spPr>
        <p:txBody>
          <a:bodyPr wrap="square">
            <a:spAutoFit/>
          </a:bodyPr>
          <a:lstStyle/>
          <a:p>
            <a:pPr algn="l" rtl="0">
              <a:spcBef>
                <a:spcPts val="1200"/>
              </a:spcBef>
              <a:spcAft>
                <a:spcPts val="1200"/>
              </a:spcAft>
            </a:pPr>
            <a:r>
              <a:rPr lang="en-US" b="1" dirty="0">
                <a:solidFill>
                  <a:srgbClr val="0C884A"/>
                </a:solidFill>
                <a:latin typeface="Arial" panose="020B0604020202020204" pitchFamily="34" charset="0"/>
                <a:cs typeface="Arial" panose="020B0604020202020204" pitchFamily="34" charset="0"/>
              </a:rPr>
              <a:t>Seed Production</a:t>
            </a:r>
          </a:p>
        </p:txBody>
      </p:sp>
      <p:sp>
        <p:nvSpPr>
          <p:cNvPr id="14" name="TextBox 13">
            <a:extLst>
              <a:ext uri="{FF2B5EF4-FFF2-40B4-BE49-F238E27FC236}">
                <a16:creationId xmlns:a16="http://schemas.microsoft.com/office/drawing/2014/main" id="{ABD3AC62-7DB1-4A78-93C2-F53E0622BD13}"/>
              </a:ext>
            </a:extLst>
          </p:cNvPr>
          <p:cNvSpPr txBox="1"/>
          <p:nvPr/>
        </p:nvSpPr>
        <p:spPr>
          <a:xfrm>
            <a:off x="6898925" y="5722912"/>
            <a:ext cx="4381591" cy="261610"/>
          </a:xfrm>
          <a:prstGeom prst="rect">
            <a:avLst/>
          </a:prstGeom>
          <a:noFill/>
        </p:spPr>
        <p:txBody>
          <a:bodyPr wrap="square" rtlCol="0">
            <a:spAutoFit/>
          </a:bodyPr>
          <a:lstStyle/>
          <a:p>
            <a:r>
              <a:rPr lang="en-US" sz="1100" b="1" u="sng" dirty="0">
                <a:latin typeface="Arial" panose="020B0604020202020204" pitchFamily="34" charset="0"/>
                <a:cs typeface="Arial" panose="020B0604020202020204" pitchFamily="34" charset="0"/>
              </a:rPr>
              <a:t>Tools</a:t>
            </a:r>
            <a:r>
              <a:rPr lang="en-US" sz="1100" dirty="0">
                <a:latin typeface="Arial" panose="020B0604020202020204" pitchFamily="34" charset="0"/>
                <a:cs typeface="Arial" panose="020B0604020202020204" pitchFamily="34" charset="0"/>
              </a:rPr>
              <a:t>:</a:t>
            </a:r>
            <a:r>
              <a:rPr lang="en-US" sz="1100" i="1" dirty="0">
                <a:latin typeface="Arial" panose="020B0604020202020204" pitchFamily="34" charset="0"/>
                <a:cs typeface="Arial" panose="020B0604020202020204" pitchFamily="34" charset="0"/>
              </a:rPr>
              <a:t> </a:t>
            </a:r>
            <a:r>
              <a:rPr lang="en-US" sz="1100" b="0" i="0" dirty="0">
                <a:solidFill>
                  <a:srgbClr val="FF0000"/>
                </a:solidFill>
                <a:effectLst/>
                <a:latin typeface="Arial" panose="020B0604020202020204" pitchFamily="34" charset="0"/>
                <a:cs typeface="Arial" panose="020B0604020202020204" pitchFamily="34" charset="0"/>
                <a:hlinkClick r:id="rId2"/>
              </a:rPr>
              <a:t>Seed Production Toolkit</a:t>
            </a:r>
            <a:endParaRPr lang="en-US" sz="1100" i="1" dirty="0">
              <a:solidFill>
                <a:srgbClr val="FF0000"/>
              </a:solidFill>
              <a:latin typeface="Arial" panose="020B0604020202020204" pitchFamily="34" charset="0"/>
              <a:cs typeface="Arial" panose="020B0604020202020204" pitchFamily="34" charset="0"/>
            </a:endParaRPr>
          </a:p>
        </p:txBody>
      </p:sp>
      <p:pic>
        <p:nvPicPr>
          <p:cNvPr id="15" name="Picture 8" descr="Chat Icon PNG Images | Vector and PSD Files | Free Download on Pngtree">
            <a:extLst>
              <a:ext uri="{FF2B5EF4-FFF2-40B4-BE49-F238E27FC236}">
                <a16:creationId xmlns:a16="http://schemas.microsoft.com/office/drawing/2014/main" id="{A838B345-138A-45E7-B31D-DB7977A44BCF}"/>
              </a:ext>
            </a:extLst>
          </p:cNvPr>
          <p:cNvPicPr>
            <a:picLocks noChangeAspect="1" noChangeArrowheads="1"/>
          </p:cNvPicPr>
          <p:nvPr/>
        </p:nvPicPr>
        <p:blipFill rotWithShape="1">
          <a:blip r:embed="rId9">
            <a:clrChange>
              <a:clrFrom>
                <a:srgbClr val="EEEEEE"/>
              </a:clrFrom>
              <a:clrTo>
                <a:srgbClr val="EEEEEE">
                  <a:alpha val="0"/>
                </a:srgbClr>
              </a:clrTo>
            </a:clrChange>
            <a:extLst>
              <a:ext uri="{28A0092B-C50C-407E-A947-70E740481C1C}">
                <a14:useLocalDpi xmlns:a14="http://schemas.microsoft.com/office/drawing/2010/main" val="0"/>
              </a:ext>
            </a:extLst>
          </a:blip>
          <a:srcRect l="11404" t="15268" r="11135" b="15719"/>
          <a:stretch/>
        </p:blipFill>
        <p:spPr bwMode="auto">
          <a:xfrm>
            <a:off x="6501384" y="5695593"/>
            <a:ext cx="397541" cy="35419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E0927C77-ED70-41CF-BC86-B8109B9BF68B}"/>
              </a:ext>
            </a:extLst>
          </p:cNvPr>
          <p:cNvSpPr txBox="1"/>
          <p:nvPr/>
        </p:nvSpPr>
        <p:spPr>
          <a:xfrm>
            <a:off x="6416039" y="5241342"/>
            <a:ext cx="2267275" cy="276999"/>
          </a:xfrm>
          <a:prstGeom prst="rect">
            <a:avLst/>
          </a:prstGeom>
          <a:noFill/>
        </p:spPr>
        <p:txBody>
          <a:bodyPr wrap="square">
            <a:spAutoFit/>
          </a:bodyPr>
          <a:lstStyle/>
          <a:p>
            <a:pPr algn="l" rtl="0">
              <a:spcBef>
                <a:spcPts val="1200"/>
              </a:spcBef>
              <a:spcAft>
                <a:spcPts val="1200"/>
              </a:spcAft>
            </a:pPr>
            <a:r>
              <a:rPr lang="en-US" sz="1200" dirty="0">
                <a:solidFill>
                  <a:srgbClr val="0C884A"/>
                </a:solidFill>
                <a:latin typeface="Arial" panose="020B0604020202020204" pitchFamily="34" charset="0"/>
                <a:cs typeface="Arial" panose="020B0604020202020204" pitchFamily="34" charset="0"/>
              </a:rPr>
              <a:t>Additional resources</a:t>
            </a:r>
          </a:p>
        </p:txBody>
      </p:sp>
      <p:cxnSp>
        <p:nvCxnSpPr>
          <p:cNvPr id="19" name="Straight Connector 18">
            <a:extLst>
              <a:ext uri="{FF2B5EF4-FFF2-40B4-BE49-F238E27FC236}">
                <a16:creationId xmlns:a16="http://schemas.microsoft.com/office/drawing/2014/main" id="{D0330640-F8AB-4366-981E-DAEC3A8B0CA6}"/>
              </a:ext>
            </a:extLst>
          </p:cNvPr>
          <p:cNvCxnSpPr>
            <a:cxnSpLocks/>
          </p:cNvCxnSpPr>
          <p:nvPr/>
        </p:nvCxnSpPr>
        <p:spPr>
          <a:xfrm>
            <a:off x="6501384" y="5594710"/>
            <a:ext cx="4831639" cy="0"/>
          </a:xfrm>
          <a:prstGeom prst="line">
            <a:avLst/>
          </a:prstGeom>
          <a:ln w="28575">
            <a:solidFill>
              <a:srgbClr val="0C884A"/>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C306FD0-CC30-4EC9-8602-CAED19A167E8}"/>
              </a:ext>
            </a:extLst>
          </p:cNvPr>
          <p:cNvCxnSpPr>
            <a:cxnSpLocks/>
          </p:cNvCxnSpPr>
          <p:nvPr/>
        </p:nvCxnSpPr>
        <p:spPr>
          <a:xfrm>
            <a:off x="6501384" y="6123497"/>
            <a:ext cx="4831639" cy="0"/>
          </a:xfrm>
          <a:prstGeom prst="line">
            <a:avLst/>
          </a:prstGeom>
          <a:ln w="28575">
            <a:solidFill>
              <a:srgbClr val="0C884A"/>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text&#10;&#10;Description automatically generated">
            <a:extLst>
              <a:ext uri="{FF2B5EF4-FFF2-40B4-BE49-F238E27FC236}">
                <a16:creationId xmlns:a16="http://schemas.microsoft.com/office/drawing/2014/main" id="{684D0152-61AE-01F7-8F1B-27B1B5183EF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2203" y="503691"/>
            <a:ext cx="1027852" cy="674001"/>
          </a:xfrm>
          <a:prstGeom prst="rect">
            <a:avLst/>
          </a:prstGeom>
        </p:spPr>
      </p:pic>
    </p:spTree>
    <p:extLst>
      <p:ext uri="{BB962C8B-B14F-4D97-AF65-F5344CB8AC3E}">
        <p14:creationId xmlns:p14="http://schemas.microsoft.com/office/powerpoint/2010/main" val="139519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B2F8B9-4859-4CB1-AC0E-8D7CAB3A8E01}"/>
              </a:ext>
            </a:extLst>
          </p:cNvPr>
          <p:cNvSpPr>
            <a:spLocks noGrp="1"/>
          </p:cNvSpPr>
          <p:nvPr>
            <p:ph idx="1"/>
          </p:nvPr>
        </p:nvSpPr>
        <p:spPr>
          <a:xfrm>
            <a:off x="944322" y="1884160"/>
            <a:ext cx="5139051" cy="3873249"/>
          </a:xfrm>
        </p:spPr>
        <p:txBody>
          <a:bodyPr>
            <a:noAutofit/>
          </a:bodyPr>
          <a:lstStyle/>
          <a:p>
            <a:pPr marL="0" indent="0" algn="just" rtl="0">
              <a:lnSpc>
                <a:spcPct val="120000"/>
              </a:lnSpc>
              <a:spcBef>
                <a:spcPts val="600"/>
              </a:spcBef>
              <a:spcAft>
                <a:spcPts val="600"/>
              </a:spcAft>
              <a:buNone/>
            </a:pPr>
            <a:r>
              <a:rPr lang="en-US" sz="1100" b="0" i="0" dirty="0">
                <a:effectLst/>
                <a:latin typeface="Arial" panose="020B0604020202020204" pitchFamily="34" charset="0"/>
              </a:rPr>
              <a:t>This module responds to the need to identify what went well what didn’t during the different FFS sessions, helping list those issues that need to be improved. At the same time, it responds to the need to show progress towards the original goals. This can help those directly involved in the FFS decide what to do next and continue working together.</a:t>
            </a:r>
          </a:p>
          <a:p>
            <a:pPr marL="0" indent="0" algn="just" rtl="0">
              <a:lnSpc>
                <a:spcPct val="120000"/>
              </a:lnSpc>
              <a:spcBef>
                <a:spcPts val="600"/>
              </a:spcBef>
              <a:spcAft>
                <a:spcPts val="600"/>
              </a:spcAft>
              <a:buNone/>
            </a:pPr>
            <a:r>
              <a:rPr lang="en-US" sz="1100" b="0" i="0" dirty="0">
                <a:effectLst/>
                <a:latin typeface="Arial" panose="020B0604020202020204" pitchFamily="34" charset="0"/>
              </a:rPr>
              <a:t>But it is important to emphasize that a monitoring and evaluation process (M&amp;E) is not a one-time activity, or an activity that only takes place at the end of an FFS. On the contrary, every session has already had some M&amp;E elements, and these have to be “recovered” here. M&amp;E is an ongoing and continuous effort: there is a need to measure progress with every module and every session, and it is thus necessary to collect information and to analyse it regularly (as a set of steps that can help improve the next session). The end of all FFS activities is an important moment to put all these pieces together and look at the cycle long process: this provides the best inputs for deciding how to continue (or if to continue or not).</a:t>
            </a:r>
          </a:p>
          <a:p>
            <a:pPr marL="0" indent="0" algn="just" rtl="0">
              <a:lnSpc>
                <a:spcPct val="120000"/>
              </a:lnSpc>
              <a:spcBef>
                <a:spcPts val="600"/>
              </a:spcBef>
              <a:spcAft>
                <a:spcPts val="600"/>
              </a:spcAft>
              <a:buNone/>
            </a:pPr>
            <a:r>
              <a:rPr lang="en-US" sz="1100" b="0" i="0" dirty="0">
                <a:effectLst/>
                <a:latin typeface="Arial" panose="020B0604020202020204" pitchFamily="34" charset="0"/>
              </a:rPr>
              <a:t>Just as important is to highlight that this is a participatory process, involving all members of the group, and with the aim of empowering participants to initiate the process and take corrective action. The facilitator plays a key role here, though not as evaluator. He or she can help or support the process, ensuring that everyone participates and that this leads to better results. </a:t>
            </a:r>
            <a:endParaRPr lang="en-US" sz="1600" dirty="0">
              <a:solidFill>
                <a:srgbClr val="222222"/>
              </a:solidFill>
              <a:latin typeface="Arial" panose="020B0604020202020204" pitchFamily="34" charset="0"/>
            </a:endParaRPr>
          </a:p>
        </p:txBody>
      </p:sp>
      <p:sp>
        <p:nvSpPr>
          <p:cNvPr id="5" name="Title 1">
            <a:extLst>
              <a:ext uri="{FF2B5EF4-FFF2-40B4-BE49-F238E27FC236}">
                <a16:creationId xmlns:a16="http://schemas.microsoft.com/office/drawing/2014/main" id="{8F584C6D-EBBF-4BDD-81DC-9436CF5F3F95}"/>
              </a:ext>
            </a:extLst>
          </p:cNvPr>
          <p:cNvSpPr txBox="1">
            <a:spLocks/>
          </p:cNvSpPr>
          <p:nvPr/>
        </p:nvSpPr>
        <p:spPr>
          <a:xfrm>
            <a:off x="10871200" y="6176962"/>
            <a:ext cx="939800" cy="6304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1800" b="1" dirty="0">
                <a:solidFill>
                  <a:srgbClr val="0C884A"/>
                </a:solidFill>
                <a:latin typeface="Oxfam TSTAR PRO Medium" panose="02000806030000020004" pitchFamily="2" charset="0"/>
              </a:rPr>
              <a:t>16</a:t>
            </a:r>
          </a:p>
        </p:txBody>
      </p:sp>
      <p:sp>
        <p:nvSpPr>
          <p:cNvPr id="8" name="TextBox 7">
            <a:extLst>
              <a:ext uri="{FF2B5EF4-FFF2-40B4-BE49-F238E27FC236}">
                <a16:creationId xmlns:a16="http://schemas.microsoft.com/office/drawing/2014/main" id="{96D05511-7400-4454-9A0C-7F9FD1468F93}"/>
              </a:ext>
            </a:extLst>
          </p:cNvPr>
          <p:cNvSpPr txBox="1"/>
          <p:nvPr/>
        </p:nvSpPr>
        <p:spPr>
          <a:xfrm>
            <a:off x="6346373" y="1584557"/>
            <a:ext cx="5348546" cy="276999"/>
          </a:xfrm>
          <a:prstGeom prst="rect">
            <a:avLst/>
          </a:prstGeom>
          <a:noFill/>
        </p:spPr>
        <p:txBody>
          <a:bodyPr wrap="square">
            <a:spAutoFit/>
          </a:bodyPr>
          <a:lstStyle/>
          <a:p>
            <a:pPr>
              <a:spcBef>
                <a:spcPts val="1200"/>
              </a:spcBef>
              <a:spcAft>
                <a:spcPts val="1200"/>
              </a:spcAft>
              <a:defRPr/>
            </a:pPr>
            <a:r>
              <a:rPr lang="en-US" sz="1200" dirty="0">
                <a:solidFill>
                  <a:srgbClr val="E70052"/>
                </a:solidFill>
                <a:latin typeface="Arial" panose="020B0604020202020204" pitchFamily="34" charset="0"/>
                <a:cs typeface="Arial" panose="020B0604020202020204" pitchFamily="34" charset="0"/>
              </a:rPr>
              <a:t>Module 7 – End-of-season Evaluation and Planning</a:t>
            </a:r>
          </a:p>
        </p:txBody>
      </p:sp>
      <p:sp>
        <p:nvSpPr>
          <p:cNvPr id="7" name="Title 1">
            <a:extLst>
              <a:ext uri="{FF2B5EF4-FFF2-40B4-BE49-F238E27FC236}">
                <a16:creationId xmlns:a16="http://schemas.microsoft.com/office/drawing/2014/main" id="{273EE16D-7B48-4FA4-B6AA-1E101827DC8E}"/>
              </a:ext>
            </a:extLst>
          </p:cNvPr>
          <p:cNvSpPr>
            <a:spLocks noGrp="1"/>
          </p:cNvSpPr>
          <p:nvPr>
            <p:ph type="title"/>
          </p:nvPr>
        </p:nvSpPr>
        <p:spPr>
          <a:xfrm>
            <a:off x="8613648" y="365125"/>
            <a:ext cx="2740152" cy="1325563"/>
          </a:xfrm>
        </p:spPr>
        <p:txBody>
          <a:bodyPr/>
          <a:lstStyle/>
          <a:p>
            <a:pPr algn="r"/>
            <a:r>
              <a:rPr lang="en-US" b="1" u="sng" dirty="0">
                <a:solidFill>
                  <a:srgbClr val="0C884A"/>
                </a:solidFill>
                <a:latin typeface="Oxfam TSTAR PRO Headline" panose="02000806030000020004" pitchFamily="2" charset="0"/>
                <a:ea typeface="Source Sans Pro" panose="020B0503030403020204" pitchFamily="34" charset="0"/>
              </a:rPr>
              <a:t>MODULE 7</a:t>
            </a:r>
          </a:p>
        </p:txBody>
      </p:sp>
      <p:graphicFrame>
        <p:nvGraphicFramePr>
          <p:cNvPr id="2" name="Table 1">
            <a:extLst>
              <a:ext uri="{FF2B5EF4-FFF2-40B4-BE49-F238E27FC236}">
                <a16:creationId xmlns:a16="http://schemas.microsoft.com/office/drawing/2014/main" id="{A10E2C0F-904B-4B25-A51E-35CAD4A21C1F}"/>
              </a:ext>
            </a:extLst>
          </p:cNvPr>
          <p:cNvGraphicFramePr>
            <a:graphicFrameLocks noGrp="1"/>
          </p:cNvGraphicFramePr>
          <p:nvPr/>
        </p:nvGraphicFramePr>
        <p:xfrm>
          <a:off x="6044184" y="2029968"/>
          <a:ext cx="914400" cy="566928"/>
        </p:xfrm>
        <a:graphic>
          <a:graphicData uri="http://schemas.openxmlformats.org/drawingml/2006/table">
            <a:tbl>
              <a:tblPr/>
              <a:tblGrid>
                <a:gridCol w="914400">
                  <a:extLst>
                    <a:ext uri="{9D8B030D-6E8A-4147-A177-3AD203B41FA5}">
                      <a16:colId xmlns:a16="http://schemas.microsoft.com/office/drawing/2014/main" val="462537980"/>
                    </a:ext>
                  </a:extLst>
                </a:gridCol>
              </a:tblGrid>
              <a:tr h="566928">
                <a:tc>
                  <a:txBody>
                    <a:bodyPr/>
                    <a:lstStyle/>
                    <a:p>
                      <a:endParaRPr lang="en-US" dirty="0">
                        <a:solidFill>
                          <a:srgbClr val="E70052"/>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819338194"/>
                  </a:ext>
                </a:extLst>
              </a:tr>
            </a:tbl>
          </a:graphicData>
        </a:graphic>
      </p:graphicFrame>
      <p:graphicFrame>
        <p:nvGraphicFramePr>
          <p:cNvPr id="4" name="Table 3">
            <a:extLst>
              <a:ext uri="{FF2B5EF4-FFF2-40B4-BE49-F238E27FC236}">
                <a16:creationId xmlns:a16="http://schemas.microsoft.com/office/drawing/2014/main" id="{452EF0FB-CE95-4DA1-8B53-F71D858554B3}"/>
              </a:ext>
            </a:extLst>
          </p:cNvPr>
          <p:cNvGraphicFramePr>
            <a:graphicFrameLocks noGrp="1"/>
          </p:cNvGraphicFramePr>
          <p:nvPr>
            <p:extLst>
              <p:ext uri="{D42A27DB-BD31-4B8C-83A1-F6EECF244321}">
                <p14:modId xmlns:p14="http://schemas.microsoft.com/office/powerpoint/2010/main" val="2216795477"/>
              </p:ext>
            </p:extLst>
          </p:nvPr>
        </p:nvGraphicFramePr>
        <p:xfrm>
          <a:off x="6415683" y="1950212"/>
          <a:ext cx="4831639" cy="1222248"/>
        </p:xfrm>
        <a:graphic>
          <a:graphicData uri="http://schemas.openxmlformats.org/drawingml/2006/table">
            <a:tbl>
              <a:tblPr/>
              <a:tblGrid>
                <a:gridCol w="3075433">
                  <a:extLst>
                    <a:ext uri="{9D8B030D-6E8A-4147-A177-3AD203B41FA5}">
                      <a16:colId xmlns:a16="http://schemas.microsoft.com/office/drawing/2014/main" val="89352525"/>
                    </a:ext>
                  </a:extLst>
                </a:gridCol>
                <a:gridCol w="1756206">
                  <a:extLst>
                    <a:ext uri="{9D8B030D-6E8A-4147-A177-3AD203B41FA5}">
                      <a16:colId xmlns:a16="http://schemas.microsoft.com/office/drawing/2014/main" val="3829644986"/>
                    </a:ext>
                  </a:extLst>
                </a:gridCol>
              </a:tblGrid>
              <a:tr h="392931">
                <a:tc>
                  <a:txBody>
                    <a:bodyPr/>
                    <a:lstStyle/>
                    <a:p>
                      <a:r>
                        <a:rPr lang="en-US" sz="1100" b="1" i="0" kern="1200" dirty="0">
                          <a:solidFill>
                            <a:schemeClr val="bg1"/>
                          </a:solidFill>
                          <a:effectLst/>
                          <a:latin typeface="Arial" panose="020B0604020202020204" pitchFamily="34" charset="0"/>
                          <a:ea typeface="+mn-ea"/>
                          <a:cs typeface="Arial" panose="020B0604020202020204" pitchFamily="34" charset="0"/>
                        </a:rPr>
                        <a:t>Topics Module 7</a:t>
                      </a:r>
                    </a:p>
                  </a:txBody>
                  <a:tcPr>
                    <a:lnL w="12700" cmpd="sng">
                      <a:solidFill>
                        <a:srgbClr val="E70052"/>
                      </a:solidFill>
                      <a:prstDash val="solid"/>
                    </a:lnL>
                    <a:lnR w="12700" cap="flat" cmpd="sng" algn="ctr">
                      <a:solidFill>
                        <a:srgbClr val="E70052"/>
                      </a:solidFill>
                      <a:prstDash val="solid"/>
                      <a:round/>
                      <a:headEnd type="none" w="med" len="med"/>
                      <a:tailEnd type="none" w="med" len="med"/>
                    </a:lnR>
                    <a:lnT w="12700" cmpd="sng">
                      <a:solidFill>
                        <a:srgbClr val="E70052"/>
                      </a:solidFill>
                      <a:prstDash val="solid"/>
                    </a:lnT>
                    <a:lnB w="12700" cap="flat" cmpd="sng" algn="ctr">
                      <a:solidFill>
                        <a:srgbClr val="E70052"/>
                      </a:solidFill>
                      <a:prstDash val="solid"/>
                      <a:round/>
                      <a:headEnd type="none" w="med" len="med"/>
                      <a:tailEnd type="none" w="med" len="med"/>
                    </a:lnB>
                    <a:solidFill>
                      <a:srgbClr val="E70052"/>
                    </a:solidFill>
                  </a:tcPr>
                </a:tc>
                <a:tc>
                  <a:txBody>
                    <a:bodyPr/>
                    <a:lstStyle/>
                    <a:p>
                      <a:pPr marL="0" algn="l" defTabSz="914400" rtl="0" eaLnBrk="1" latinLnBrk="0" hangingPunct="1"/>
                      <a:r>
                        <a:rPr lang="en-US" sz="1100" b="1" i="0" kern="1200" dirty="0">
                          <a:solidFill>
                            <a:schemeClr val="bg1"/>
                          </a:solidFill>
                          <a:effectLst/>
                          <a:latin typeface="Arial" panose="020B0604020202020204" pitchFamily="34" charset="0"/>
                          <a:ea typeface="+mn-ea"/>
                          <a:cs typeface="Arial" panose="020B0604020202020204" pitchFamily="34" charset="0"/>
                        </a:rPr>
                        <a:t>Corresponding sub-chapter in FFS Guide</a:t>
                      </a:r>
                    </a:p>
                  </a:txBody>
                  <a:tcPr>
                    <a:lnL w="12700" cap="flat" cmpd="sng" algn="ctr">
                      <a:solidFill>
                        <a:srgbClr val="E70052"/>
                      </a:solidFill>
                      <a:prstDash val="solid"/>
                      <a:round/>
                      <a:headEnd type="none" w="med" len="med"/>
                      <a:tailEnd type="none" w="med" len="me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solidFill>
                      <a:srgbClr val="E70052"/>
                    </a:solidFill>
                  </a:tcPr>
                </a:tc>
                <a:extLst>
                  <a:ext uri="{0D108BD9-81ED-4DB2-BD59-A6C34878D82A}">
                    <a16:rowId xmlns:a16="http://schemas.microsoft.com/office/drawing/2014/main" val="404256075"/>
                  </a:ext>
                </a:extLst>
              </a:tr>
              <a:tr h="265176">
                <a:tc>
                  <a:txBody>
                    <a:bodyPr/>
                    <a:lstStyle/>
                    <a:p>
                      <a:r>
                        <a:rPr lang="en-US" sz="1100" b="1" i="0" dirty="0">
                          <a:effectLst/>
                          <a:latin typeface="Arial" panose="020B0604020202020204" pitchFamily="34" charset="0"/>
                          <a:cs typeface="Arial" panose="020B0604020202020204" pitchFamily="34" charset="0"/>
                          <a:hlinkClick r:id="rId2"/>
                        </a:rPr>
                        <a:t>Monitoring and evaluation</a:t>
                      </a:r>
                      <a:endParaRPr lang="en-US" sz="1100" b="1" dirty="0">
                        <a:latin typeface="Arial" panose="020B0604020202020204" pitchFamily="34" charset="0"/>
                        <a:cs typeface="Arial" panose="020B0604020202020204" pitchFamily="34" charset="0"/>
                      </a:endParaRPr>
                    </a:p>
                  </a:txBody>
                  <a:tcPr>
                    <a:lnL w="12700" cmpd="sng">
                      <a:solidFill>
                        <a:srgbClr val="E70052"/>
                      </a:solidFill>
                      <a:prstDash val="soli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tc>
                  <a:txBody>
                    <a:bodyPr/>
                    <a:lstStyle/>
                    <a:p>
                      <a:r>
                        <a:rPr lang="en-US" sz="1100" b="1" i="0" kern="1200" dirty="0">
                          <a:solidFill>
                            <a:schemeClr val="tx1"/>
                          </a:solidFill>
                          <a:effectLst/>
                          <a:latin typeface="Arial" panose="020B0604020202020204" pitchFamily="34" charset="0"/>
                          <a:ea typeface="+mn-ea"/>
                          <a:cs typeface="Arial" panose="020B0604020202020204" pitchFamily="34" charset="0"/>
                        </a:rPr>
                        <a:t>7.1</a:t>
                      </a:r>
                    </a:p>
                  </a:txBody>
                  <a:tcPr>
                    <a:lnL w="12700" cap="flat" cmpd="sng" algn="ctr">
                      <a:solidFill>
                        <a:srgbClr val="E70052"/>
                      </a:solidFill>
                      <a:prstDash val="solid"/>
                      <a:round/>
                      <a:headEnd type="none" w="med" len="med"/>
                      <a:tailEnd type="none" w="med" len="me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extLst>
                  <a:ext uri="{0D108BD9-81ED-4DB2-BD59-A6C34878D82A}">
                    <a16:rowId xmlns:a16="http://schemas.microsoft.com/office/drawing/2014/main" val="3828214805"/>
                  </a:ext>
                </a:extLst>
              </a:tr>
              <a:tr h="265176">
                <a:tc>
                  <a:txBody>
                    <a:bodyPr/>
                    <a:lstStyle/>
                    <a:p>
                      <a:r>
                        <a:rPr lang="en-US" sz="1100" b="1" i="0" kern="1200" dirty="0">
                          <a:solidFill>
                            <a:schemeClr val="tx1"/>
                          </a:solidFill>
                          <a:effectLst/>
                          <a:latin typeface="Arial" panose="020B0604020202020204" pitchFamily="34" charset="0"/>
                          <a:ea typeface="+mn-ea"/>
                          <a:cs typeface="+mn-cs"/>
                          <a:hlinkClick r:id="rId3"/>
                        </a:rPr>
                        <a:t>End-of season evaluation</a:t>
                      </a:r>
                      <a:endParaRPr lang="en-US" sz="1100" b="1" i="0" kern="1200" dirty="0">
                        <a:solidFill>
                          <a:schemeClr val="tx1"/>
                        </a:solidFill>
                        <a:effectLst/>
                        <a:latin typeface="Arial" panose="020B0604020202020204" pitchFamily="34" charset="0"/>
                        <a:ea typeface="+mn-ea"/>
                        <a:cs typeface="+mn-cs"/>
                      </a:endParaRPr>
                    </a:p>
                  </a:txBody>
                  <a:tcPr>
                    <a:lnL w="12700" cmpd="sng">
                      <a:solidFill>
                        <a:srgbClr val="E70052"/>
                      </a:solidFill>
                      <a:prstDash val="soli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tc>
                  <a:txBody>
                    <a:bodyPr/>
                    <a:lstStyle/>
                    <a:p>
                      <a:r>
                        <a:rPr lang="en-US" sz="1100" b="1" i="0" kern="1200" dirty="0">
                          <a:solidFill>
                            <a:schemeClr val="tx1"/>
                          </a:solidFill>
                          <a:effectLst/>
                          <a:latin typeface="Arial" panose="020B0604020202020204" pitchFamily="34" charset="0"/>
                          <a:ea typeface="+mn-ea"/>
                          <a:cs typeface="Arial" panose="020B0604020202020204" pitchFamily="34" charset="0"/>
                        </a:rPr>
                        <a:t>7.2</a:t>
                      </a:r>
                    </a:p>
                  </a:txBody>
                  <a:tcPr>
                    <a:lnL w="12700" cap="flat" cmpd="sng" algn="ctr">
                      <a:solidFill>
                        <a:srgbClr val="E70052"/>
                      </a:solidFill>
                      <a:prstDash val="solid"/>
                      <a:round/>
                      <a:headEnd type="none" w="med" len="med"/>
                      <a:tailEnd type="none" w="med" len="me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extLst>
                  <a:ext uri="{0D108BD9-81ED-4DB2-BD59-A6C34878D82A}">
                    <a16:rowId xmlns:a16="http://schemas.microsoft.com/office/drawing/2014/main" val="1205773552"/>
                  </a:ext>
                </a:extLst>
              </a:tr>
              <a:tr h="265176">
                <a:tc>
                  <a:txBody>
                    <a:bodyPr/>
                    <a:lstStyle/>
                    <a:p>
                      <a:r>
                        <a:rPr lang="en-US" sz="1100" b="1" i="0" kern="1200" dirty="0">
                          <a:solidFill>
                            <a:schemeClr val="tx1"/>
                          </a:solidFill>
                          <a:effectLst/>
                          <a:latin typeface="Arial" panose="020B0604020202020204" pitchFamily="34" charset="0"/>
                          <a:ea typeface="+mn-ea"/>
                          <a:cs typeface="+mn-cs"/>
                          <a:hlinkClick r:id="rId4"/>
                        </a:rPr>
                        <a:t>Planning</a:t>
                      </a:r>
                      <a:endParaRPr lang="en-US" sz="1100" b="1" i="0" kern="1200" dirty="0">
                        <a:solidFill>
                          <a:schemeClr val="tx1"/>
                        </a:solidFill>
                        <a:effectLst/>
                        <a:latin typeface="Arial" panose="020B0604020202020204" pitchFamily="34" charset="0"/>
                        <a:ea typeface="+mn-ea"/>
                        <a:cs typeface="+mn-cs"/>
                      </a:endParaRPr>
                    </a:p>
                  </a:txBody>
                  <a:tcPr>
                    <a:lnL w="12700" cmpd="sng">
                      <a:solidFill>
                        <a:srgbClr val="E70052"/>
                      </a:solidFill>
                      <a:prstDash val="soli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tc>
                  <a:txBody>
                    <a:bodyPr/>
                    <a:lstStyle/>
                    <a:p>
                      <a:r>
                        <a:rPr lang="en-US" sz="1100" b="1" i="0" kern="1200" dirty="0">
                          <a:solidFill>
                            <a:schemeClr val="tx1"/>
                          </a:solidFill>
                          <a:effectLst/>
                          <a:latin typeface="Arial" panose="020B0604020202020204" pitchFamily="34" charset="0"/>
                          <a:ea typeface="+mn-ea"/>
                          <a:cs typeface="Arial" panose="020B0604020202020204" pitchFamily="34" charset="0"/>
                        </a:rPr>
                        <a:t>7.3</a:t>
                      </a:r>
                    </a:p>
                  </a:txBody>
                  <a:tcPr>
                    <a:lnL w="12700" cap="flat" cmpd="sng" algn="ctr">
                      <a:solidFill>
                        <a:srgbClr val="E70052"/>
                      </a:solidFill>
                      <a:prstDash val="solid"/>
                      <a:round/>
                      <a:headEnd type="none" w="med" len="med"/>
                      <a:tailEnd type="none" w="med" len="me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extLst>
                  <a:ext uri="{0D108BD9-81ED-4DB2-BD59-A6C34878D82A}">
                    <a16:rowId xmlns:a16="http://schemas.microsoft.com/office/drawing/2014/main" val="1980411399"/>
                  </a:ext>
                </a:extLst>
              </a:tr>
            </a:tbl>
          </a:graphicData>
        </a:graphic>
      </p:graphicFrame>
      <p:sp>
        <p:nvSpPr>
          <p:cNvPr id="10" name="TextBox 9">
            <a:extLst>
              <a:ext uri="{FF2B5EF4-FFF2-40B4-BE49-F238E27FC236}">
                <a16:creationId xmlns:a16="http://schemas.microsoft.com/office/drawing/2014/main" id="{6B76A034-BCFD-4569-B64B-0B0DA43303B2}"/>
              </a:ext>
            </a:extLst>
          </p:cNvPr>
          <p:cNvSpPr txBox="1"/>
          <p:nvPr/>
        </p:nvSpPr>
        <p:spPr>
          <a:xfrm>
            <a:off x="6416039" y="3579815"/>
            <a:ext cx="2267275" cy="276999"/>
          </a:xfrm>
          <a:prstGeom prst="rect">
            <a:avLst/>
          </a:prstGeom>
          <a:noFill/>
        </p:spPr>
        <p:txBody>
          <a:bodyPr wrap="square">
            <a:spAutoFit/>
          </a:bodyPr>
          <a:lstStyle/>
          <a:p>
            <a:pPr algn="l" rtl="0">
              <a:spcBef>
                <a:spcPts val="1200"/>
              </a:spcBef>
              <a:spcAft>
                <a:spcPts val="1200"/>
              </a:spcAft>
            </a:pPr>
            <a:r>
              <a:rPr lang="en-US" sz="1200" dirty="0">
                <a:solidFill>
                  <a:srgbClr val="0C884A"/>
                </a:solidFill>
                <a:latin typeface="Arial" panose="020B0604020202020204" pitchFamily="34" charset="0"/>
                <a:cs typeface="Arial" panose="020B0604020202020204" pitchFamily="34" charset="0"/>
              </a:rPr>
              <a:t>Additional resources</a:t>
            </a:r>
          </a:p>
        </p:txBody>
      </p:sp>
      <p:sp>
        <p:nvSpPr>
          <p:cNvPr id="16" name="TextBox 15">
            <a:extLst>
              <a:ext uri="{FF2B5EF4-FFF2-40B4-BE49-F238E27FC236}">
                <a16:creationId xmlns:a16="http://schemas.microsoft.com/office/drawing/2014/main" id="{3F1071AA-BA30-4641-AB8A-E69F87175A45}"/>
              </a:ext>
            </a:extLst>
          </p:cNvPr>
          <p:cNvSpPr txBox="1"/>
          <p:nvPr/>
        </p:nvSpPr>
        <p:spPr>
          <a:xfrm>
            <a:off x="944322" y="1505430"/>
            <a:ext cx="5348546" cy="369332"/>
          </a:xfrm>
          <a:prstGeom prst="rect">
            <a:avLst/>
          </a:prstGeom>
          <a:noFill/>
        </p:spPr>
        <p:txBody>
          <a:bodyPr wrap="square">
            <a:spAutoFit/>
          </a:bodyPr>
          <a:lstStyle/>
          <a:p>
            <a:pPr algn="l" rtl="0">
              <a:spcBef>
                <a:spcPts val="1200"/>
              </a:spcBef>
              <a:spcAft>
                <a:spcPts val="1200"/>
              </a:spcAft>
            </a:pPr>
            <a:r>
              <a:rPr lang="en-US" b="1" dirty="0">
                <a:solidFill>
                  <a:srgbClr val="0C884A"/>
                </a:solidFill>
                <a:latin typeface="Arial" panose="020B0604020202020204" pitchFamily="34" charset="0"/>
                <a:cs typeface="Arial" panose="020B0604020202020204" pitchFamily="34" charset="0"/>
              </a:rPr>
              <a:t>Evaluation and Planning</a:t>
            </a:r>
          </a:p>
        </p:txBody>
      </p:sp>
      <p:cxnSp>
        <p:nvCxnSpPr>
          <p:cNvPr id="20" name="Straight Connector 19">
            <a:extLst>
              <a:ext uri="{FF2B5EF4-FFF2-40B4-BE49-F238E27FC236}">
                <a16:creationId xmlns:a16="http://schemas.microsoft.com/office/drawing/2014/main" id="{D3604649-B7E7-4FEA-B48C-3A29E9F41DDC}"/>
              </a:ext>
            </a:extLst>
          </p:cNvPr>
          <p:cNvCxnSpPr>
            <a:cxnSpLocks/>
          </p:cNvCxnSpPr>
          <p:nvPr/>
        </p:nvCxnSpPr>
        <p:spPr>
          <a:xfrm>
            <a:off x="6416039" y="3942964"/>
            <a:ext cx="4831639" cy="0"/>
          </a:xfrm>
          <a:prstGeom prst="line">
            <a:avLst/>
          </a:prstGeom>
          <a:ln w="28575">
            <a:solidFill>
              <a:srgbClr val="0C884A"/>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44ACF5E-5888-4F56-AF38-0D8780E2AC76}"/>
              </a:ext>
            </a:extLst>
          </p:cNvPr>
          <p:cNvCxnSpPr>
            <a:cxnSpLocks/>
          </p:cNvCxnSpPr>
          <p:nvPr/>
        </p:nvCxnSpPr>
        <p:spPr>
          <a:xfrm>
            <a:off x="6415683" y="5118428"/>
            <a:ext cx="4831639" cy="0"/>
          </a:xfrm>
          <a:prstGeom prst="line">
            <a:avLst/>
          </a:prstGeom>
          <a:ln w="28575">
            <a:solidFill>
              <a:srgbClr val="0C884A"/>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C70BEB2-D4DB-4C1B-BDD5-E1815842DD4C}"/>
              </a:ext>
            </a:extLst>
          </p:cNvPr>
          <p:cNvSpPr txBox="1"/>
          <p:nvPr/>
        </p:nvSpPr>
        <p:spPr>
          <a:xfrm>
            <a:off x="6866087" y="5329595"/>
            <a:ext cx="4381591" cy="261610"/>
          </a:xfrm>
          <a:prstGeom prst="rect">
            <a:avLst/>
          </a:prstGeom>
          <a:noFill/>
        </p:spPr>
        <p:txBody>
          <a:bodyPr wrap="square" rtlCol="0">
            <a:spAutoFit/>
          </a:bodyPr>
          <a:lstStyle/>
          <a:p>
            <a:r>
              <a:rPr lang="en-US" sz="1100" b="1" u="sng" dirty="0">
                <a:latin typeface="Arial" panose="020B0604020202020204" pitchFamily="34" charset="0"/>
                <a:cs typeface="Arial" panose="020B0604020202020204" pitchFamily="34" charset="0"/>
              </a:rPr>
              <a:t>Exercises and Tools</a:t>
            </a:r>
            <a:r>
              <a:rPr lang="en-US" sz="1100"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hlinkClick r:id="rId5"/>
              </a:rPr>
              <a:t>Evaluation and Planning tools</a:t>
            </a:r>
            <a:endParaRPr lang="en-US" sz="1100" b="1" i="1" dirty="0">
              <a:solidFill>
                <a:srgbClr val="FF0000"/>
              </a:solidFill>
              <a:latin typeface="Arial" panose="020B0604020202020204" pitchFamily="34" charset="0"/>
              <a:cs typeface="Arial" panose="020B0604020202020204" pitchFamily="34" charset="0"/>
            </a:endParaRPr>
          </a:p>
        </p:txBody>
      </p:sp>
      <p:pic>
        <p:nvPicPr>
          <p:cNvPr id="17" name="Picture 8" descr="Chat Icon PNG Images | Vector and PSD Files | Free Download on Pngtree">
            <a:extLst>
              <a:ext uri="{FF2B5EF4-FFF2-40B4-BE49-F238E27FC236}">
                <a16:creationId xmlns:a16="http://schemas.microsoft.com/office/drawing/2014/main" id="{6EE6458E-DB6F-43F6-B8DF-0E1887056812}"/>
              </a:ext>
            </a:extLst>
          </p:cNvPr>
          <p:cNvPicPr>
            <a:picLocks noChangeAspect="1" noChangeArrowheads="1"/>
          </p:cNvPicPr>
          <p:nvPr/>
        </p:nvPicPr>
        <p:blipFill rotWithShape="1">
          <a:blip r:embed="rId6">
            <a:clrChange>
              <a:clrFrom>
                <a:srgbClr val="EEEEEE"/>
              </a:clrFrom>
              <a:clrTo>
                <a:srgbClr val="EEEEEE">
                  <a:alpha val="0"/>
                </a:srgbClr>
              </a:clrTo>
            </a:clrChange>
            <a:extLst>
              <a:ext uri="{28A0092B-C50C-407E-A947-70E740481C1C}">
                <a14:useLocalDpi xmlns:a14="http://schemas.microsoft.com/office/drawing/2010/main" val="0"/>
              </a:ext>
            </a:extLst>
          </a:blip>
          <a:srcRect l="11404" t="15268" r="11135" b="15719"/>
          <a:stretch/>
        </p:blipFill>
        <p:spPr bwMode="auto">
          <a:xfrm>
            <a:off x="6501384" y="5360783"/>
            <a:ext cx="397541" cy="35419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ome - APE FIX">
            <a:extLst>
              <a:ext uri="{FF2B5EF4-FFF2-40B4-BE49-F238E27FC236}">
                <a16:creationId xmlns:a16="http://schemas.microsoft.com/office/drawing/2014/main" id="{E823D9F8-A286-4E4A-87FD-64536C6195D1}"/>
              </a:ext>
            </a:extLst>
          </p:cNvPr>
          <p:cNvPicPr>
            <a:picLocks noChangeAspect="1" noChangeArrowheads="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502908" y="4064724"/>
            <a:ext cx="363179" cy="36317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ome - APE FIX">
            <a:extLst>
              <a:ext uri="{FF2B5EF4-FFF2-40B4-BE49-F238E27FC236}">
                <a16:creationId xmlns:a16="http://schemas.microsoft.com/office/drawing/2014/main" id="{870C8FB6-6375-4A8E-AB85-1AE6609CE849}"/>
              </a:ext>
            </a:extLst>
          </p:cNvPr>
          <p:cNvPicPr>
            <a:picLocks noChangeAspect="1" noChangeArrowheads="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508226" y="4492866"/>
            <a:ext cx="363179" cy="363179"/>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656F29A0-CC55-478D-BA82-680133DCF792}"/>
              </a:ext>
            </a:extLst>
          </p:cNvPr>
          <p:cNvSpPr txBox="1"/>
          <p:nvPr/>
        </p:nvSpPr>
        <p:spPr>
          <a:xfrm>
            <a:off x="6868349" y="4069496"/>
            <a:ext cx="4378973" cy="600164"/>
          </a:xfrm>
          <a:prstGeom prst="rect">
            <a:avLst/>
          </a:prstGeom>
          <a:noFill/>
        </p:spPr>
        <p:txBody>
          <a:bodyPr wrap="square">
            <a:spAutoFit/>
          </a:bodyPr>
          <a:lstStyle/>
          <a:p>
            <a:r>
              <a:rPr lang="en-US" sz="1100" b="1" u="sng" dirty="0">
                <a:latin typeface="Arial" panose="020B0604020202020204" pitchFamily="34" charset="0"/>
                <a:cs typeface="Arial" panose="020B0604020202020204" pitchFamily="34" charset="0"/>
              </a:rPr>
              <a:t>Reading</a:t>
            </a:r>
            <a:r>
              <a:rPr lang="en-US" sz="1100" dirty="0">
                <a:latin typeface="Arial" panose="020B0604020202020204" pitchFamily="34" charset="0"/>
                <a:cs typeface="Arial" panose="020B0604020202020204" pitchFamily="34" charset="0"/>
              </a:rPr>
              <a:t>: </a:t>
            </a:r>
            <a:r>
              <a:rPr lang="en-US" sz="1100" dirty="0">
                <a:effectLst/>
                <a:latin typeface="Arial" panose="020B0604020202020204" pitchFamily="34" charset="0"/>
                <a:ea typeface="Times New Roman" panose="02020603050405020304" pitchFamily="18" charset="0"/>
                <a:cs typeface="Arial" panose="020B0604020202020204" pitchFamily="34" charset="0"/>
                <a:hlinkClick r:id="rId9"/>
              </a:rPr>
              <a:t>CARE, 2018. FFBS Toolkit. Ch. 6, Monitoring, evaluation and learning tools</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endParaRPr lang="en-US" sz="1100" i="1" dirty="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A3076C05-99D8-49C9-AE8F-3BF8B1F48A17}"/>
              </a:ext>
            </a:extLst>
          </p:cNvPr>
          <p:cNvSpPr txBox="1"/>
          <p:nvPr/>
        </p:nvSpPr>
        <p:spPr>
          <a:xfrm>
            <a:off x="6866087" y="4494997"/>
            <a:ext cx="4381235" cy="430887"/>
          </a:xfrm>
          <a:prstGeom prst="rect">
            <a:avLst/>
          </a:prstGeom>
          <a:noFill/>
        </p:spPr>
        <p:txBody>
          <a:bodyPr wrap="square">
            <a:spAutoFit/>
          </a:bodyPr>
          <a:lstStyle/>
          <a:p>
            <a:r>
              <a:rPr lang="en-US" sz="1100" b="1" u="sng" dirty="0">
                <a:latin typeface="Arial" panose="020B0604020202020204" pitchFamily="34" charset="0"/>
                <a:cs typeface="Arial" panose="020B0604020202020204" pitchFamily="34" charset="0"/>
              </a:rPr>
              <a:t>Reading</a:t>
            </a:r>
            <a:r>
              <a:rPr lang="en-US" sz="1100" dirty="0">
                <a:latin typeface="Arial" panose="020B0604020202020204" pitchFamily="34" charset="0"/>
                <a:cs typeface="Arial" panose="020B0604020202020204" pitchFamily="34" charset="0"/>
              </a:rPr>
              <a:t>: </a:t>
            </a:r>
            <a:r>
              <a:rPr lang="en-US" sz="1100" dirty="0">
                <a:effectLst/>
                <a:latin typeface="Arial" panose="020B0604020202020204" pitchFamily="34" charset="0"/>
                <a:ea typeface="Times New Roman" panose="02020603050405020304" pitchFamily="18" charset="0"/>
                <a:cs typeface="Arial" panose="020B0604020202020204" pitchFamily="34" charset="0"/>
                <a:hlinkClick r:id="rId10"/>
              </a:rPr>
              <a:t>ISSD, 2015. Supporting local seed businesses. Topic 1.4, Developing an M&amp;E system</a:t>
            </a:r>
            <a:endParaRPr lang="en-US" sz="1100" dirty="0">
              <a:effectLst/>
              <a:latin typeface="Arial" panose="020B0604020202020204" pitchFamily="34" charset="0"/>
              <a:ea typeface="Calibri" panose="020F0502020204030204" pitchFamily="34" charset="0"/>
              <a:cs typeface="Arial" panose="020B0604020202020204" pitchFamily="34" charset="0"/>
            </a:endParaRPr>
          </a:p>
        </p:txBody>
      </p:sp>
      <p:cxnSp>
        <p:nvCxnSpPr>
          <p:cNvPr id="36" name="Straight Connector 35">
            <a:extLst>
              <a:ext uri="{FF2B5EF4-FFF2-40B4-BE49-F238E27FC236}">
                <a16:creationId xmlns:a16="http://schemas.microsoft.com/office/drawing/2014/main" id="{5AE35EBD-C59A-4B66-92F8-6A0AE4804791}"/>
              </a:ext>
            </a:extLst>
          </p:cNvPr>
          <p:cNvCxnSpPr>
            <a:cxnSpLocks/>
          </p:cNvCxnSpPr>
          <p:nvPr/>
        </p:nvCxnSpPr>
        <p:spPr>
          <a:xfrm>
            <a:off x="6415683" y="5839788"/>
            <a:ext cx="4831639" cy="0"/>
          </a:xfrm>
          <a:prstGeom prst="line">
            <a:avLst/>
          </a:prstGeom>
          <a:ln w="28575">
            <a:solidFill>
              <a:srgbClr val="0C884A"/>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text&#10;&#10;Description automatically generated">
            <a:extLst>
              <a:ext uri="{FF2B5EF4-FFF2-40B4-BE49-F238E27FC236}">
                <a16:creationId xmlns:a16="http://schemas.microsoft.com/office/drawing/2014/main" id="{A99B48DA-7655-E737-DA6C-C1DBD7EE343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2203" y="503691"/>
            <a:ext cx="1027852" cy="674001"/>
          </a:xfrm>
          <a:prstGeom prst="rect">
            <a:avLst/>
          </a:prstGeom>
        </p:spPr>
      </p:pic>
    </p:spTree>
    <p:extLst>
      <p:ext uri="{BB962C8B-B14F-4D97-AF65-F5344CB8AC3E}">
        <p14:creationId xmlns:p14="http://schemas.microsoft.com/office/powerpoint/2010/main" val="905319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B2F8B9-4859-4CB1-AC0E-8D7CAB3A8E01}"/>
              </a:ext>
            </a:extLst>
          </p:cNvPr>
          <p:cNvSpPr>
            <a:spLocks noGrp="1"/>
          </p:cNvSpPr>
          <p:nvPr>
            <p:ph idx="1"/>
          </p:nvPr>
        </p:nvSpPr>
        <p:spPr>
          <a:xfrm>
            <a:off x="967841" y="1398939"/>
            <a:ext cx="6713120" cy="1125237"/>
          </a:xfrm>
        </p:spPr>
        <p:txBody>
          <a:bodyPr vert="horz" lIns="91440" tIns="45720" rIns="91440" bIns="45720" rtlCol="0" anchor="t">
            <a:normAutofit/>
          </a:bodyPr>
          <a:lstStyle/>
          <a:p>
            <a:pPr marL="0" indent="0" rtl="0">
              <a:lnSpc>
                <a:spcPct val="120000"/>
              </a:lnSpc>
              <a:spcBef>
                <a:spcPts val="0"/>
              </a:spcBef>
              <a:buNone/>
            </a:pPr>
            <a:r>
              <a:rPr lang="en-US" sz="1100" dirty="0">
                <a:latin typeface="Arial" panose="020B0604020202020204" pitchFamily="34" charset="0"/>
              </a:rPr>
              <a:t>Four key documents support the implementation of FSS on seed production and marketing:</a:t>
            </a:r>
          </a:p>
          <a:p>
            <a:pPr>
              <a:lnSpc>
                <a:spcPct val="120000"/>
              </a:lnSpc>
              <a:spcBef>
                <a:spcPts val="0"/>
              </a:spcBef>
            </a:pPr>
            <a:r>
              <a:rPr lang="en-US" sz="1100" dirty="0">
                <a:latin typeface="Arial" panose="020B0604020202020204" pitchFamily="34" charset="0"/>
                <a:hlinkClick r:id="rId2"/>
              </a:rPr>
              <a:t>Farmer Field Schools Guide on Seed Production and Marketing </a:t>
            </a:r>
            <a:endParaRPr lang="en-US" sz="1100" dirty="0">
              <a:latin typeface="Arial" panose="020B0604020202020204" pitchFamily="34" charset="0"/>
            </a:endParaRPr>
          </a:p>
          <a:p>
            <a:pPr>
              <a:lnSpc>
                <a:spcPct val="120000"/>
              </a:lnSpc>
              <a:spcBef>
                <a:spcPts val="0"/>
              </a:spcBef>
            </a:pPr>
            <a:r>
              <a:rPr lang="en-US" sz="1100" dirty="0">
                <a:latin typeface="Arial" panose="020B0604020202020204" pitchFamily="34" charset="0"/>
                <a:hlinkClick r:id="rId3"/>
              </a:rPr>
              <a:t>Toolkit for the FFS Guide on Seed Production and Marketing</a:t>
            </a:r>
            <a:endParaRPr lang="en-US" sz="1100" dirty="0">
              <a:latin typeface="Arial" panose="020B0604020202020204" pitchFamily="34" charset="0"/>
            </a:endParaRPr>
          </a:p>
          <a:p>
            <a:pPr>
              <a:lnSpc>
                <a:spcPct val="120000"/>
              </a:lnSpc>
              <a:spcBef>
                <a:spcPts val="0"/>
              </a:spcBef>
            </a:pPr>
            <a:r>
              <a:rPr lang="en-US" sz="1100" dirty="0">
                <a:latin typeface="Arial" panose="020B0604020202020204" pitchFamily="34" charset="0"/>
                <a:hlinkClick r:id="rId4"/>
              </a:rPr>
              <a:t>Seed Production Tools for Farmer Field Schools </a:t>
            </a:r>
            <a:endParaRPr lang="en-US" sz="1100" dirty="0">
              <a:latin typeface="Arial" panose="020B0604020202020204" pitchFamily="34" charset="0"/>
            </a:endParaRPr>
          </a:p>
          <a:p>
            <a:pPr>
              <a:lnSpc>
                <a:spcPct val="120000"/>
              </a:lnSpc>
              <a:spcBef>
                <a:spcPts val="0"/>
              </a:spcBef>
            </a:pPr>
            <a:r>
              <a:rPr lang="en-US" sz="1100" dirty="0">
                <a:latin typeface="Arial"/>
                <a:cs typeface="Arial"/>
              </a:rPr>
              <a:t>Documentation Form FFS on Seed Production &amp; Marketing (KOBO)</a:t>
            </a:r>
            <a:endParaRPr lang="en-US" sz="1100" dirty="0">
              <a:solidFill>
                <a:srgbClr val="222222"/>
              </a:solidFill>
              <a:latin typeface="Arial" panose="020B0604020202020204" pitchFamily="34" charset="0"/>
            </a:endParaRPr>
          </a:p>
          <a:p>
            <a:pPr marL="0" indent="0" algn="just" rtl="0">
              <a:lnSpc>
                <a:spcPct val="110000"/>
              </a:lnSpc>
              <a:spcBef>
                <a:spcPts val="600"/>
              </a:spcBef>
              <a:buNone/>
            </a:pPr>
            <a:endParaRPr lang="en-US" sz="1100" dirty="0">
              <a:solidFill>
                <a:srgbClr val="222222"/>
              </a:solidFill>
              <a:latin typeface="Arial" panose="020B0604020202020204" pitchFamily="34" charset="0"/>
            </a:endParaRPr>
          </a:p>
          <a:p>
            <a:pPr marL="0" indent="0" algn="just" rtl="0">
              <a:lnSpc>
                <a:spcPct val="110000"/>
              </a:lnSpc>
              <a:spcBef>
                <a:spcPts val="600"/>
              </a:spcBef>
              <a:buNone/>
            </a:pPr>
            <a:endParaRPr lang="en-US" sz="1100" dirty="0">
              <a:solidFill>
                <a:srgbClr val="222222"/>
              </a:solidFill>
              <a:latin typeface="Arial" panose="020B0604020202020204" pitchFamily="34" charset="0"/>
            </a:endParaRPr>
          </a:p>
        </p:txBody>
      </p:sp>
      <p:sp>
        <p:nvSpPr>
          <p:cNvPr id="5" name="Title 1">
            <a:extLst>
              <a:ext uri="{FF2B5EF4-FFF2-40B4-BE49-F238E27FC236}">
                <a16:creationId xmlns:a16="http://schemas.microsoft.com/office/drawing/2014/main" id="{8F584C6D-EBBF-4BDD-81DC-9436CF5F3F95}"/>
              </a:ext>
            </a:extLst>
          </p:cNvPr>
          <p:cNvSpPr txBox="1">
            <a:spLocks/>
          </p:cNvSpPr>
          <p:nvPr/>
        </p:nvSpPr>
        <p:spPr>
          <a:xfrm>
            <a:off x="10871200" y="6176962"/>
            <a:ext cx="939800" cy="6304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1800" b="1" dirty="0">
                <a:solidFill>
                  <a:srgbClr val="0C884A"/>
                </a:solidFill>
                <a:latin typeface="Oxfam TSTAR PRO Medium" panose="02000806030000020004" pitchFamily="2" charset="0"/>
              </a:rPr>
              <a:t>7</a:t>
            </a:r>
          </a:p>
        </p:txBody>
      </p:sp>
      <p:sp>
        <p:nvSpPr>
          <p:cNvPr id="7" name="Title 1">
            <a:extLst>
              <a:ext uri="{FF2B5EF4-FFF2-40B4-BE49-F238E27FC236}">
                <a16:creationId xmlns:a16="http://schemas.microsoft.com/office/drawing/2014/main" id="{273EE16D-7B48-4FA4-B6AA-1E101827DC8E}"/>
              </a:ext>
            </a:extLst>
          </p:cNvPr>
          <p:cNvSpPr>
            <a:spLocks noGrp="1"/>
          </p:cNvSpPr>
          <p:nvPr>
            <p:ph type="title"/>
          </p:nvPr>
        </p:nvSpPr>
        <p:spPr>
          <a:xfrm>
            <a:off x="838200" y="244000"/>
            <a:ext cx="10515600" cy="1325563"/>
          </a:xfrm>
        </p:spPr>
        <p:txBody>
          <a:bodyPr/>
          <a:lstStyle/>
          <a:p>
            <a:pPr algn="r"/>
            <a:r>
              <a:rPr lang="en-US" b="1" u="sng" dirty="0">
                <a:solidFill>
                  <a:srgbClr val="0C884A"/>
                </a:solidFill>
                <a:latin typeface="Oxfam TSTAR PRO Headline" panose="02000806030000020004" pitchFamily="2" charset="0"/>
                <a:ea typeface="Source Sans Pro" panose="020B0503030403020204" pitchFamily="34" charset="0"/>
              </a:rPr>
              <a:t>Key Resources</a:t>
            </a:r>
          </a:p>
        </p:txBody>
      </p:sp>
      <p:graphicFrame>
        <p:nvGraphicFramePr>
          <p:cNvPr id="10" name="Table 9">
            <a:extLst>
              <a:ext uri="{FF2B5EF4-FFF2-40B4-BE49-F238E27FC236}">
                <a16:creationId xmlns:a16="http://schemas.microsoft.com/office/drawing/2014/main" id="{EA8426D5-CD3E-4F26-9C18-8C007426BD80}"/>
              </a:ext>
            </a:extLst>
          </p:cNvPr>
          <p:cNvGraphicFramePr>
            <a:graphicFrameLocks noGrp="1"/>
          </p:cNvGraphicFramePr>
          <p:nvPr>
            <p:extLst>
              <p:ext uri="{D42A27DB-BD31-4B8C-83A1-F6EECF244321}">
                <p14:modId xmlns:p14="http://schemas.microsoft.com/office/powerpoint/2010/main" val="2327658943"/>
              </p:ext>
            </p:extLst>
          </p:nvPr>
        </p:nvGraphicFramePr>
        <p:xfrm>
          <a:off x="967840" y="2892392"/>
          <a:ext cx="9588399" cy="3672840"/>
        </p:xfrm>
        <a:graphic>
          <a:graphicData uri="http://schemas.openxmlformats.org/drawingml/2006/table">
            <a:tbl>
              <a:tblPr/>
              <a:tblGrid>
                <a:gridCol w="4706339">
                  <a:extLst>
                    <a:ext uri="{9D8B030D-6E8A-4147-A177-3AD203B41FA5}">
                      <a16:colId xmlns:a16="http://schemas.microsoft.com/office/drawing/2014/main" val="1953517220"/>
                    </a:ext>
                  </a:extLst>
                </a:gridCol>
                <a:gridCol w="1895924">
                  <a:extLst>
                    <a:ext uri="{9D8B030D-6E8A-4147-A177-3AD203B41FA5}">
                      <a16:colId xmlns:a16="http://schemas.microsoft.com/office/drawing/2014/main" val="1791151106"/>
                    </a:ext>
                  </a:extLst>
                </a:gridCol>
                <a:gridCol w="2986136">
                  <a:extLst>
                    <a:ext uri="{9D8B030D-6E8A-4147-A177-3AD203B41FA5}">
                      <a16:colId xmlns:a16="http://schemas.microsoft.com/office/drawing/2014/main" val="3583215923"/>
                    </a:ext>
                  </a:extLst>
                </a:gridCol>
              </a:tblGrid>
              <a:tr h="249816">
                <a:tc>
                  <a:txBody>
                    <a:bodyPr/>
                    <a:lstStyle/>
                    <a:p>
                      <a:r>
                        <a:rPr lang="en-US" sz="1100" b="1" dirty="0">
                          <a:solidFill>
                            <a:schemeClr val="bg1"/>
                          </a:solidFill>
                          <a:latin typeface="Arial" panose="020B0604020202020204" pitchFamily="34" charset="0"/>
                          <a:cs typeface="Arial" panose="020B0604020202020204" pitchFamily="34" charset="0"/>
                        </a:rPr>
                        <a:t>Topic</a:t>
                      </a:r>
                    </a:p>
                  </a:txBody>
                  <a:tcPr>
                    <a:lnL w="12700" cmpd="sng">
                      <a:solidFill>
                        <a:srgbClr val="0C884A"/>
                      </a:solidFill>
                      <a:prstDash val="solid"/>
                    </a:lnL>
                    <a:lnR w="12700" cap="flat" cmpd="sng" algn="ctr">
                      <a:solidFill>
                        <a:srgbClr val="0C884A"/>
                      </a:solidFill>
                      <a:prstDash val="solid"/>
                      <a:round/>
                      <a:headEnd type="none" w="med" len="med"/>
                      <a:tailEnd type="none" w="med" len="med"/>
                    </a:lnR>
                    <a:lnT w="12700" cmpd="sng">
                      <a:solidFill>
                        <a:srgbClr val="0C884A"/>
                      </a:solidFill>
                      <a:prstDash val="solid"/>
                    </a:lnT>
                    <a:lnB w="12700" cap="flat" cmpd="sng" algn="ctr">
                      <a:solidFill>
                        <a:srgbClr val="0C884A"/>
                      </a:solidFill>
                      <a:prstDash val="solid"/>
                      <a:round/>
                      <a:headEnd type="none" w="med" len="med"/>
                      <a:tailEnd type="none" w="med" len="med"/>
                    </a:lnB>
                    <a:solidFill>
                      <a:srgbClr val="0C884A"/>
                    </a:solidFill>
                  </a:tcPr>
                </a:tc>
                <a:tc>
                  <a:txBody>
                    <a:bodyPr/>
                    <a:lstStyle/>
                    <a:p>
                      <a:r>
                        <a:rPr lang="en-US" sz="1100" b="1" dirty="0">
                          <a:solidFill>
                            <a:schemeClr val="bg1"/>
                          </a:solidFill>
                          <a:latin typeface="Arial" panose="020B0604020202020204" pitchFamily="34" charset="0"/>
                          <a:cs typeface="Arial" panose="020B0604020202020204" pitchFamily="34" charset="0"/>
                        </a:rPr>
                        <a:t>FFS Chapter Guide</a:t>
                      </a:r>
                    </a:p>
                  </a:txBody>
                  <a:tcPr>
                    <a:lnL w="12700" cap="flat" cmpd="sng" algn="ctr">
                      <a:solidFill>
                        <a:srgbClr val="0C884A"/>
                      </a:solidFill>
                      <a:prstDash val="solid"/>
                      <a:round/>
                      <a:headEnd type="none" w="med" len="med"/>
                      <a:tailEnd type="none" w="med" len="med"/>
                    </a:lnL>
                    <a:lnR w="12700" cap="flat" cmpd="sng" algn="ctr">
                      <a:solidFill>
                        <a:srgbClr val="0C884A"/>
                      </a:solidFill>
                      <a:prstDash val="solid"/>
                      <a:round/>
                      <a:headEnd type="none" w="med" len="med"/>
                      <a:tailEnd type="none" w="med" len="med"/>
                    </a:lnR>
                    <a:lnT w="12700" cap="flat" cmpd="sng" algn="ctr">
                      <a:solidFill>
                        <a:srgbClr val="0C884A"/>
                      </a:solidFill>
                      <a:prstDash val="solid"/>
                      <a:round/>
                      <a:headEnd type="none" w="med" len="med"/>
                      <a:tailEnd type="none" w="med" len="med"/>
                    </a:lnT>
                    <a:lnB w="12700" cap="flat" cmpd="sng" algn="ctr">
                      <a:solidFill>
                        <a:srgbClr val="0C884A"/>
                      </a:solidFill>
                      <a:prstDash val="solid"/>
                      <a:round/>
                      <a:headEnd type="none" w="med" len="med"/>
                      <a:tailEnd type="none" w="med" len="med"/>
                    </a:lnB>
                    <a:solidFill>
                      <a:srgbClr val="0C884A"/>
                    </a:solidFill>
                  </a:tcPr>
                </a:tc>
                <a:tc>
                  <a:txBody>
                    <a:bodyPr/>
                    <a:lstStyle/>
                    <a:p>
                      <a:r>
                        <a:rPr lang="en-US" sz="1100" b="1" dirty="0">
                          <a:solidFill>
                            <a:schemeClr val="bg1"/>
                          </a:solidFill>
                          <a:latin typeface="Arial" panose="020B0604020202020204" pitchFamily="34" charset="0"/>
                          <a:cs typeface="Arial" panose="020B0604020202020204" pitchFamily="34" charset="0"/>
                        </a:rPr>
                        <a:t>Tool within Toolkit</a:t>
                      </a:r>
                    </a:p>
                  </a:txBody>
                  <a:tcPr>
                    <a:lnL w="12700" cap="flat" cmpd="sng" algn="ctr">
                      <a:solidFill>
                        <a:srgbClr val="0C884A"/>
                      </a:solidFill>
                      <a:prstDash val="solid"/>
                      <a:round/>
                      <a:headEnd type="none" w="med" len="med"/>
                      <a:tailEnd type="none" w="med" len="med"/>
                    </a:lnL>
                    <a:lnR w="12700" cmpd="sng">
                      <a:solidFill>
                        <a:srgbClr val="0C884A"/>
                      </a:solidFill>
                      <a:prstDash val="solid"/>
                    </a:lnR>
                    <a:lnT w="12700" cap="flat" cmpd="sng" algn="ctr">
                      <a:solidFill>
                        <a:srgbClr val="0C884A"/>
                      </a:solidFill>
                      <a:prstDash val="solid"/>
                      <a:round/>
                      <a:headEnd type="none" w="med" len="med"/>
                      <a:tailEnd type="none" w="med" len="med"/>
                    </a:lnT>
                    <a:lnB w="12700" cap="flat" cmpd="sng" algn="ctr">
                      <a:solidFill>
                        <a:srgbClr val="0C884A"/>
                      </a:solidFill>
                      <a:prstDash val="solid"/>
                      <a:round/>
                      <a:headEnd type="none" w="med" len="med"/>
                      <a:tailEnd type="none" w="med" len="med"/>
                    </a:lnB>
                    <a:solidFill>
                      <a:srgbClr val="0C884A"/>
                    </a:solidFill>
                  </a:tcPr>
                </a:tc>
                <a:extLst>
                  <a:ext uri="{0D108BD9-81ED-4DB2-BD59-A6C34878D82A}">
                    <a16:rowId xmlns:a16="http://schemas.microsoft.com/office/drawing/2014/main" val="3055854963"/>
                  </a:ext>
                </a:extLst>
              </a:tr>
              <a:tr h="242246">
                <a:tc gridSpan="3">
                  <a:txBody>
                    <a:bodyPr/>
                    <a:lstStyle/>
                    <a:p>
                      <a:r>
                        <a:rPr lang="en-US" sz="1000" b="1" dirty="0">
                          <a:solidFill>
                            <a:schemeClr val="tx1"/>
                          </a:solidFill>
                          <a:latin typeface="Arial" panose="020B0604020202020204" pitchFamily="34" charset="0"/>
                          <a:cs typeface="Arial" panose="020B0604020202020204" pitchFamily="34" charset="0"/>
                        </a:rPr>
                        <a:t>Diagnosis and planning</a:t>
                      </a:r>
                    </a:p>
                  </a:txBody>
                  <a:tcPr anchor="ctr">
                    <a:lnL w="12700" cmpd="sng">
                      <a:solidFill>
                        <a:srgbClr val="0C884A"/>
                      </a:solidFill>
                      <a:prstDash val="solid"/>
                    </a:lnL>
                    <a:lnR w="12700" cap="flat" cmpd="sng" algn="ctr">
                      <a:solidFill>
                        <a:srgbClr val="0C884A"/>
                      </a:solidFill>
                      <a:prstDash val="solid"/>
                      <a:round/>
                      <a:headEnd type="none" w="med" len="med"/>
                      <a:tailEnd type="none" w="med" len="med"/>
                    </a:lnR>
                    <a:lnT w="12700" cmpd="sng">
                      <a:solidFill>
                        <a:srgbClr val="0C884A"/>
                      </a:solidFill>
                      <a:prstDash val="solid"/>
                    </a:lnT>
                    <a:lnB w="12700" cap="flat" cmpd="sng" algn="ctr">
                      <a:solidFill>
                        <a:srgbClr val="0C884A"/>
                      </a:solidFill>
                      <a:prstDash val="solid"/>
                      <a:round/>
                      <a:headEnd type="none" w="med" len="med"/>
                      <a:tailEnd type="none" w="med" len="med"/>
                    </a:lnB>
                    <a:gradFill flip="none" rotWithShape="1">
                      <a:gsLst>
                        <a:gs pos="0">
                          <a:srgbClr val="0C884A">
                            <a:tint val="66000"/>
                            <a:satMod val="160000"/>
                          </a:srgbClr>
                        </a:gs>
                        <a:gs pos="50000">
                          <a:srgbClr val="0C884A">
                            <a:tint val="44500"/>
                            <a:satMod val="160000"/>
                          </a:srgbClr>
                        </a:gs>
                        <a:gs pos="100000">
                          <a:srgbClr val="0C884A">
                            <a:tint val="23500"/>
                            <a:satMod val="160000"/>
                          </a:srgbClr>
                        </a:gs>
                      </a:gsLst>
                      <a:lin ang="13500000" scaled="1"/>
                      <a:tileRect/>
                    </a:gradFill>
                  </a:tcPr>
                </a:tc>
                <a:tc hMerge="1">
                  <a:txBody>
                    <a:bodyPr/>
                    <a:lstStyle/>
                    <a:p>
                      <a:endParaRPr lang="en-US" dirty="0"/>
                    </a:p>
                  </a:txBody>
                  <a:tcPr anchor="ctr">
                    <a:lnL w="12700" cap="flat" cmpd="sng" algn="ctr">
                      <a:solidFill>
                        <a:srgbClr val="0C884A"/>
                      </a:solidFill>
                      <a:prstDash val="solid"/>
                      <a:round/>
                      <a:headEnd type="none" w="med" len="med"/>
                      <a:tailEnd type="none" w="med" len="med"/>
                    </a:lnL>
                    <a:lnR w="12700" cap="flat" cmpd="sng" algn="ctr">
                      <a:solidFill>
                        <a:srgbClr val="0C884A"/>
                      </a:solidFill>
                      <a:prstDash val="solid"/>
                      <a:round/>
                      <a:headEnd type="none" w="med" len="med"/>
                      <a:tailEnd type="none" w="med" len="med"/>
                    </a:lnR>
                    <a:lnT w="12700" cap="flat" cmpd="sng" algn="ctr">
                      <a:solidFill>
                        <a:srgbClr val="0C884A"/>
                      </a:solidFill>
                      <a:prstDash val="solid"/>
                      <a:round/>
                      <a:headEnd type="none" w="med" len="med"/>
                      <a:tailEnd type="none" w="med" len="med"/>
                    </a:lnT>
                    <a:lnB w="12700" cap="flat" cmpd="sng" algn="ctr">
                      <a:solidFill>
                        <a:srgbClr val="0C884A"/>
                      </a:solidFill>
                      <a:prstDash val="solid"/>
                      <a:round/>
                      <a:headEnd type="none" w="med" len="med"/>
                      <a:tailEnd type="none" w="med" len="med"/>
                    </a:lnB>
                  </a:tcPr>
                </a:tc>
                <a:tc hMerge="1">
                  <a:txBody>
                    <a:bodyPr/>
                    <a:lstStyle/>
                    <a:p>
                      <a:endParaRPr lang="en-US" sz="1100" dirty="0">
                        <a:latin typeface="Arial" panose="020B0604020202020204" pitchFamily="34" charset="0"/>
                        <a:cs typeface="Arial" panose="020B0604020202020204" pitchFamily="34" charset="0"/>
                      </a:endParaRPr>
                    </a:p>
                  </a:txBody>
                  <a:tcPr anchor="ctr">
                    <a:lnL w="12700" cap="flat" cmpd="sng" algn="ctr">
                      <a:solidFill>
                        <a:srgbClr val="0C884A"/>
                      </a:solidFill>
                      <a:prstDash val="solid"/>
                      <a:round/>
                      <a:headEnd type="none" w="med" len="med"/>
                      <a:tailEnd type="none" w="med" len="med"/>
                    </a:lnL>
                    <a:lnR w="12700" cmpd="sng">
                      <a:solidFill>
                        <a:srgbClr val="0C884A"/>
                      </a:solidFill>
                      <a:prstDash val="solid"/>
                    </a:lnR>
                    <a:lnT w="12700" cap="flat" cmpd="sng" algn="ctr">
                      <a:solidFill>
                        <a:srgbClr val="0C884A"/>
                      </a:solidFill>
                      <a:prstDash val="solid"/>
                      <a:round/>
                      <a:headEnd type="none" w="med" len="med"/>
                      <a:tailEnd type="none" w="med" len="med"/>
                    </a:lnT>
                    <a:lnB w="12700" cap="flat" cmpd="sng" algn="ctr">
                      <a:solidFill>
                        <a:srgbClr val="0C884A"/>
                      </a:solidFill>
                      <a:prstDash val="solid"/>
                      <a:round/>
                      <a:headEnd type="none" w="med" len="med"/>
                      <a:tailEnd type="none" w="med" len="med"/>
                    </a:lnB>
                  </a:tcPr>
                </a:tc>
                <a:extLst>
                  <a:ext uri="{0D108BD9-81ED-4DB2-BD59-A6C34878D82A}">
                    <a16:rowId xmlns:a16="http://schemas.microsoft.com/office/drawing/2014/main" val="3622726048"/>
                  </a:ext>
                </a:extLst>
              </a:tr>
              <a:tr h="227106">
                <a:tc>
                  <a:txBody>
                    <a:bodyPr/>
                    <a:lstStyle/>
                    <a:p>
                      <a:r>
                        <a:rPr lang="en-US" sz="1000" dirty="0">
                          <a:latin typeface="Arial" panose="020B0604020202020204" pitchFamily="34" charset="0"/>
                          <a:cs typeface="Arial" panose="020B0604020202020204" pitchFamily="34" charset="0"/>
                        </a:rPr>
                        <a:t>Diagnosis potential seed requirements and market opportunities</a:t>
                      </a:r>
                    </a:p>
                  </a:txBody>
                  <a:tcPr anchor="ctr">
                    <a:lnL w="12700" cmpd="sng">
                      <a:solidFill>
                        <a:srgbClr val="0C884A"/>
                      </a:solidFill>
                      <a:prstDash val="solid"/>
                    </a:lnL>
                    <a:lnR w="12700" cap="flat" cmpd="sng" algn="ctr">
                      <a:solidFill>
                        <a:srgbClr val="0C884A"/>
                      </a:solidFill>
                      <a:prstDash val="solid"/>
                      <a:round/>
                      <a:headEnd type="none" w="med" len="med"/>
                      <a:tailEnd type="none" w="med" len="med"/>
                    </a:lnR>
                    <a:lnT w="12700" cmpd="sng">
                      <a:solidFill>
                        <a:srgbClr val="0C884A"/>
                      </a:solidFill>
                      <a:prstDash val="solid"/>
                    </a:lnT>
                    <a:lnB w="12700" cap="flat" cmpd="sng" algn="ctr">
                      <a:solidFill>
                        <a:srgbClr val="0C884A"/>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3.1</a:t>
                      </a:r>
                    </a:p>
                  </a:txBody>
                  <a:tcPr anchor="ctr">
                    <a:lnL w="12700" cap="flat" cmpd="sng" algn="ctr">
                      <a:solidFill>
                        <a:srgbClr val="0C884A"/>
                      </a:solidFill>
                      <a:prstDash val="solid"/>
                      <a:round/>
                      <a:headEnd type="none" w="med" len="med"/>
                      <a:tailEnd type="none" w="med" len="med"/>
                    </a:lnL>
                    <a:lnR w="12700" cap="flat" cmpd="sng" algn="ctr">
                      <a:solidFill>
                        <a:srgbClr val="0C884A"/>
                      </a:solidFill>
                      <a:prstDash val="solid"/>
                      <a:round/>
                      <a:headEnd type="none" w="med" len="med"/>
                      <a:tailEnd type="none" w="med" len="med"/>
                    </a:lnR>
                    <a:lnT w="12700" cap="flat" cmpd="sng" algn="ctr">
                      <a:solidFill>
                        <a:srgbClr val="0C884A"/>
                      </a:solidFill>
                      <a:prstDash val="solid"/>
                      <a:round/>
                      <a:headEnd type="none" w="med" len="med"/>
                      <a:tailEnd type="none" w="med" len="med"/>
                    </a:lnT>
                    <a:lnB w="12700" cap="flat" cmpd="sng" algn="ctr">
                      <a:solidFill>
                        <a:srgbClr val="0C884A"/>
                      </a:solidFill>
                      <a:prstDash val="solid"/>
                      <a:round/>
                      <a:headEnd type="none" w="med" len="med"/>
                      <a:tailEnd type="none" w="med" len="med"/>
                    </a:lnB>
                  </a:tcPr>
                </a:tc>
                <a:tc>
                  <a:txBody>
                    <a:bodyPr/>
                    <a:lstStyle/>
                    <a:p>
                      <a:r>
                        <a:rPr lang="en-US" sz="1000" dirty="0">
                          <a:latin typeface="Arial" panose="020B0604020202020204" pitchFamily="34" charset="0"/>
                          <a:cs typeface="Arial" panose="020B0604020202020204" pitchFamily="34" charset="0"/>
                        </a:rPr>
                        <a:t>0. Initiation crop identification tool</a:t>
                      </a:r>
                    </a:p>
                  </a:txBody>
                  <a:tcPr anchor="ctr">
                    <a:lnL w="12700" cap="flat" cmpd="sng" algn="ctr">
                      <a:solidFill>
                        <a:srgbClr val="0C884A"/>
                      </a:solidFill>
                      <a:prstDash val="solid"/>
                      <a:round/>
                      <a:headEnd type="none" w="med" len="med"/>
                      <a:tailEnd type="none" w="med" len="med"/>
                    </a:lnL>
                    <a:lnR w="12700" cmpd="sng">
                      <a:solidFill>
                        <a:srgbClr val="0C884A"/>
                      </a:solidFill>
                      <a:prstDash val="solid"/>
                    </a:lnR>
                    <a:lnT w="12700" cap="flat" cmpd="sng" algn="ctr">
                      <a:solidFill>
                        <a:srgbClr val="0C884A"/>
                      </a:solidFill>
                      <a:prstDash val="solid"/>
                      <a:round/>
                      <a:headEnd type="none" w="med" len="med"/>
                      <a:tailEnd type="none" w="med" len="med"/>
                    </a:lnT>
                    <a:lnB w="12700" cap="flat" cmpd="sng" algn="ctr">
                      <a:solidFill>
                        <a:srgbClr val="0C884A"/>
                      </a:solidFill>
                      <a:prstDash val="solid"/>
                      <a:round/>
                      <a:headEnd type="none" w="med" len="med"/>
                      <a:tailEnd type="none" w="med" len="med"/>
                    </a:lnB>
                  </a:tcPr>
                </a:tc>
                <a:extLst>
                  <a:ext uri="{0D108BD9-81ED-4DB2-BD59-A6C34878D82A}">
                    <a16:rowId xmlns:a16="http://schemas.microsoft.com/office/drawing/2014/main" val="463150267"/>
                  </a:ext>
                </a:extLst>
              </a:tr>
              <a:tr h="170778">
                <a:tc gridSpan="3">
                  <a:txBody>
                    <a:bodyPr/>
                    <a:lstStyle/>
                    <a:p>
                      <a:r>
                        <a:rPr lang="en-US" sz="1000" b="1" dirty="0">
                          <a:solidFill>
                            <a:schemeClr val="tx1"/>
                          </a:solidFill>
                          <a:latin typeface="Arial" panose="020B0604020202020204" pitchFamily="34" charset="0"/>
                          <a:cs typeface="Arial" panose="020B0604020202020204" pitchFamily="34" charset="0"/>
                        </a:rPr>
                        <a:t>Analysis of the seed market and crop selection</a:t>
                      </a:r>
                    </a:p>
                  </a:txBody>
                  <a:tcPr anchor="ctr">
                    <a:lnL w="12700" cmpd="sng">
                      <a:solidFill>
                        <a:srgbClr val="0C884A"/>
                      </a:solidFill>
                      <a:prstDash val="solid"/>
                    </a:lnL>
                    <a:lnR w="12700" cap="flat" cmpd="sng" algn="ctr">
                      <a:solidFill>
                        <a:srgbClr val="0C884A"/>
                      </a:solidFill>
                      <a:prstDash val="solid"/>
                      <a:round/>
                      <a:headEnd type="none" w="med" len="med"/>
                      <a:tailEnd type="none" w="med" len="med"/>
                    </a:lnR>
                    <a:lnT w="12700" cmpd="sng">
                      <a:solidFill>
                        <a:srgbClr val="0C884A"/>
                      </a:solidFill>
                      <a:prstDash val="solid"/>
                    </a:lnT>
                    <a:lnB w="12700" cap="flat" cmpd="sng" algn="ctr">
                      <a:solidFill>
                        <a:srgbClr val="0C884A"/>
                      </a:solidFill>
                      <a:prstDash val="solid"/>
                      <a:round/>
                      <a:headEnd type="none" w="med" len="med"/>
                      <a:tailEnd type="none" w="med" len="med"/>
                    </a:lnB>
                    <a:gradFill flip="none" rotWithShape="1">
                      <a:gsLst>
                        <a:gs pos="0">
                          <a:srgbClr val="0C884A">
                            <a:tint val="66000"/>
                            <a:satMod val="160000"/>
                          </a:srgbClr>
                        </a:gs>
                        <a:gs pos="50000">
                          <a:srgbClr val="0C884A">
                            <a:tint val="44500"/>
                            <a:satMod val="160000"/>
                          </a:srgbClr>
                        </a:gs>
                        <a:gs pos="100000">
                          <a:srgbClr val="0C884A">
                            <a:tint val="23500"/>
                            <a:satMod val="160000"/>
                          </a:srgbClr>
                        </a:gs>
                      </a:gsLst>
                      <a:lin ang="13500000" scaled="1"/>
                      <a:tileRect/>
                    </a:gradFill>
                  </a:tcPr>
                </a:tc>
                <a:tc hMerge="1">
                  <a:txBody>
                    <a:bodyPr/>
                    <a:lstStyle/>
                    <a:p>
                      <a:endParaRPr lang="en-US" dirty="0"/>
                    </a:p>
                  </a:txBody>
                  <a:tcPr anchor="ctr">
                    <a:lnL w="12700" cap="flat" cmpd="sng" algn="ctr">
                      <a:solidFill>
                        <a:srgbClr val="0C884A"/>
                      </a:solidFill>
                      <a:prstDash val="solid"/>
                      <a:round/>
                      <a:headEnd type="none" w="med" len="med"/>
                      <a:tailEnd type="none" w="med" len="med"/>
                    </a:lnL>
                    <a:lnR w="12700" cap="flat" cmpd="sng" algn="ctr">
                      <a:solidFill>
                        <a:srgbClr val="0C884A"/>
                      </a:solidFill>
                      <a:prstDash val="solid"/>
                      <a:round/>
                      <a:headEnd type="none" w="med" len="med"/>
                      <a:tailEnd type="none" w="med" len="med"/>
                    </a:lnR>
                    <a:lnT w="12700" cap="flat" cmpd="sng" algn="ctr">
                      <a:solidFill>
                        <a:srgbClr val="0C884A"/>
                      </a:solidFill>
                      <a:prstDash val="solid"/>
                      <a:round/>
                      <a:headEnd type="none" w="med" len="med"/>
                      <a:tailEnd type="none" w="med" len="med"/>
                    </a:lnT>
                    <a:lnB w="12700" cap="flat" cmpd="sng" algn="ctr">
                      <a:solidFill>
                        <a:srgbClr val="0C884A"/>
                      </a:solidFill>
                      <a:prstDash val="solid"/>
                      <a:round/>
                      <a:headEnd type="none" w="med" len="med"/>
                      <a:tailEnd type="none" w="med" len="med"/>
                    </a:lnB>
                  </a:tcPr>
                </a:tc>
                <a:tc hMerge="1">
                  <a:txBody>
                    <a:bodyPr/>
                    <a:lstStyle/>
                    <a:p>
                      <a:endParaRPr lang="en-US" sz="1100" dirty="0">
                        <a:latin typeface="Arial" panose="020B0604020202020204" pitchFamily="34" charset="0"/>
                        <a:cs typeface="Arial" panose="020B0604020202020204" pitchFamily="34" charset="0"/>
                      </a:endParaRPr>
                    </a:p>
                  </a:txBody>
                  <a:tcPr anchor="ctr">
                    <a:lnL w="12700" cap="flat" cmpd="sng" algn="ctr">
                      <a:solidFill>
                        <a:srgbClr val="0C884A"/>
                      </a:solidFill>
                      <a:prstDash val="solid"/>
                      <a:round/>
                      <a:headEnd type="none" w="med" len="med"/>
                      <a:tailEnd type="none" w="med" len="med"/>
                    </a:lnL>
                    <a:lnR w="12700" cmpd="sng">
                      <a:solidFill>
                        <a:srgbClr val="0C884A"/>
                      </a:solidFill>
                      <a:prstDash val="solid"/>
                    </a:lnR>
                    <a:lnT w="12700" cap="flat" cmpd="sng" algn="ctr">
                      <a:solidFill>
                        <a:srgbClr val="0C884A"/>
                      </a:solidFill>
                      <a:prstDash val="solid"/>
                      <a:round/>
                      <a:headEnd type="none" w="med" len="med"/>
                      <a:tailEnd type="none" w="med" len="med"/>
                    </a:lnT>
                    <a:lnB w="12700" cap="flat" cmpd="sng" algn="ctr">
                      <a:solidFill>
                        <a:srgbClr val="0C884A"/>
                      </a:solidFill>
                      <a:prstDash val="solid"/>
                      <a:round/>
                      <a:headEnd type="none" w="med" len="med"/>
                      <a:tailEnd type="none" w="med" len="med"/>
                    </a:lnB>
                  </a:tcPr>
                </a:tc>
                <a:extLst>
                  <a:ext uri="{0D108BD9-81ED-4DB2-BD59-A6C34878D82A}">
                    <a16:rowId xmlns:a16="http://schemas.microsoft.com/office/drawing/2014/main" val="1734218759"/>
                  </a:ext>
                </a:extLst>
              </a:tr>
              <a:tr h="227106">
                <a:tc>
                  <a:txBody>
                    <a:bodyPr/>
                    <a:lstStyle/>
                    <a:p>
                      <a:r>
                        <a:rPr lang="en-US" sz="1000" dirty="0">
                          <a:latin typeface="Arial" panose="020B0604020202020204" pitchFamily="34" charset="0"/>
                          <a:cs typeface="Arial" panose="020B0604020202020204" pitchFamily="34" charset="0"/>
                        </a:rPr>
                        <a:t>Understanding the seed value chain</a:t>
                      </a:r>
                    </a:p>
                  </a:txBody>
                  <a:tcPr anchor="ctr">
                    <a:lnL w="12700" cmpd="sng">
                      <a:solidFill>
                        <a:srgbClr val="0C884A"/>
                      </a:solidFill>
                      <a:prstDash val="solid"/>
                    </a:lnL>
                    <a:lnR w="12700" cap="flat" cmpd="sng" algn="ctr">
                      <a:solidFill>
                        <a:srgbClr val="0C884A"/>
                      </a:solidFill>
                      <a:prstDash val="solid"/>
                      <a:round/>
                      <a:headEnd type="none" w="med" len="med"/>
                      <a:tailEnd type="none" w="med" len="med"/>
                    </a:lnR>
                    <a:lnT w="12700" cmpd="sng">
                      <a:solidFill>
                        <a:srgbClr val="0C884A"/>
                      </a:solidFill>
                      <a:prstDash val="solid"/>
                    </a:lnT>
                    <a:lnB w="12700" cap="flat" cmpd="sng" algn="ctr">
                      <a:solidFill>
                        <a:srgbClr val="0C884A"/>
                      </a:solidFill>
                      <a:prstDash val="solid"/>
                      <a:round/>
                      <a:headEnd type="none" w="med" len="med"/>
                      <a:tailEnd type="none" w="med" len="med"/>
                    </a:lnB>
                  </a:tcPr>
                </a:tc>
                <a:tc>
                  <a:txBody>
                    <a:bodyPr/>
                    <a:lstStyle/>
                    <a:p>
                      <a:pPr algn="ctr"/>
                      <a:r>
                        <a:rPr lang="en-US" sz="1000">
                          <a:latin typeface="Arial" panose="020B0604020202020204" pitchFamily="34" charset="0"/>
                          <a:cs typeface="Arial" panose="020B0604020202020204" pitchFamily="34" charset="0"/>
                        </a:rPr>
                        <a:t>4.1</a:t>
                      </a:r>
                      <a:endParaRPr lang="en-US" sz="1000" dirty="0">
                        <a:latin typeface="Arial" panose="020B0604020202020204" pitchFamily="34" charset="0"/>
                        <a:cs typeface="Arial" panose="020B0604020202020204" pitchFamily="34" charset="0"/>
                      </a:endParaRPr>
                    </a:p>
                  </a:txBody>
                  <a:tcPr anchor="ctr">
                    <a:lnL w="12700" cap="flat" cmpd="sng" algn="ctr">
                      <a:solidFill>
                        <a:srgbClr val="0C884A"/>
                      </a:solidFill>
                      <a:prstDash val="solid"/>
                      <a:round/>
                      <a:headEnd type="none" w="med" len="med"/>
                      <a:tailEnd type="none" w="med" len="med"/>
                    </a:lnL>
                    <a:lnR w="12700" cap="flat" cmpd="sng" algn="ctr">
                      <a:solidFill>
                        <a:srgbClr val="0C884A"/>
                      </a:solidFill>
                      <a:prstDash val="solid"/>
                      <a:round/>
                      <a:headEnd type="none" w="med" len="med"/>
                      <a:tailEnd type="none" w="med" len="med"/>
                    </a:lnR>
                    <a:lnT w="12700" cap="flat" cmpd="sng" algn="ctr">
                      <a:solidFill>
                        <a:srgbClr val="0C884A"/>
                      </a:solidFill>
                      <a:prstDash val="solid"/>
                      <a:round/>
                      <a:headEnd type="none" w="med" len="med"/>
                      <a:tailEnd type="none" w="med" len="med"/>
                    </a:lnT>
                    <a:lnB w="12700" cap="flat" cmpd="sng" algn="ctr">
                      <a:solidFill>
                        <a:srgbClr val="0C884A"/>
                      </a:solidFill>
                      <a:prstDash val="solid"/>
                      <a:round/>
                      <a:headEnd type="none" w="med" len="med"/>
                      <a:tailEnd type="none" w="med" len="med"/>
                    </a:lnB>
                  </a:tcPr>
                </a:tc>
                <a:tc>
                  <a:txBody>
                    <a:bodyPr/>
                    <a:lstStyle/>
                    <a:p>
                      <a:pPr algn="l"/>
                      <a:r>
                        <a:rPr lang="en-US" sz="1000" dirty="0">
                          <a:latin typeface="Arial" panose="020B0604020202020204" pitchFamily="34" charset="0"/>
                          <a:cs typeface="Arial" panose="020B0604020202020204" pitchFamily="34" charset="0"/>
                        </a:rPr>
                        <a:t>6. Seed value chain mapping and analysis</a:t>
                      </a:r>
                    </a:p>
                  </a:txBody>
                  <a:tcPr anchor="ctr">
                    <a:lnL w="12700" cap="flat" cmpd="sng" algn="ctr">
                      <a:solidFill>
                        <a:srgbClr val="0C884A"/>
                      </a:solidFill>
                      <a:prstDash val="solid"/>
                      <a:round/>
                      <a:headEnd type="none" w="med" len="med"/>
                      <a:tailEnd type="none" w="med" len="med"/>
                    </a:lnL>
                    <a:lnR w="12700" cmpd="sng">
                      <a:solidFill>
                        <a:srgbClr val="0C884A"/>
                      </a:solidFill>
                      <a:prstDash val="solid"/>
                    </a:lnR>
                    <a:lnT w="12700" cap="flat" cmpd="sng" algn="ctr">
                      <a:solidFill>
                        <a:srgbClr val="0C884A"/>
                      </a:solidFill>
                      <a:prstDash val="solid"/>
                      <a:round/>
                      <a:headEnd type="none" w="med" len="med"/>
                      <a:tailEnd type="none" w="med" len="med"/>
                    </a:lnT>
                    <a:lnB w="12700" cap="flat" cmpd="sng" algn="ctr">
                      <a:solidFill>
                        <a:srgbClr val="0C884A"/>
                      </a:solidFill>
                      <a:prstDash val="solid"/>
                      <a:round/>
                      <a:headEnd type="none" w="med" len="med"/>
                      <a:tailEnd type="none" w="med" len="med"/>
                    </a:lnB>
                  </a:tcPr>
                </a:tc>
                <a:extLst>
                  <a:ext uri="{0D108BD9-81ED-4DB2-BD59-A6C34878D82A}">
                    <a16:rowId xmlns:a16="http://schemas.microsoft.com/office/drawing/2014/main" val="3463429722"/>
                  </a:ext>
                </a:extLst>
              </a:tr>
              <a:tr h="227106">
                <a:tc>
                  <a:txBody>
                    <a:bodyPr/>
                    <a:lstStyle/>
                    <a:p>
                      <a:r>
                        <a:rPr lang="en-US" sz="1000" dirty="0">
                          <a:latin typeface="Arial" panose="020B0604020202020204" pitchFamily="34" charset="0"/>
                          <a:cs typeface="Arial" panose="020B0604020202020204" pitchFamily="34" charset="0"/>
                        </a:rPr>
                        <a:t>Market research</a:t>
                      </a:r>
                    </a:p>
                  </a:txBody>
                  <a:tcPr anchor="ctr">
                    <a:lnL w="12700" cmpd="sng">
                      <a:solidFill>
                        <a:srgbClr val="0C884A"/>
                      </a:solidFill>
                      <a:prstDash val="solid"/>
                    </a:lnL>
                    <a:lnR w="12700" cap="flat" cmpd="sng" algn="ctr">
                      <a:solidFill>
                        <a:srgbClr val="0C884A"/>
                      </a:solidFill>
                      <a:prstDash val="solid"/>
                      <a:round/>
                      <a:headEnd type="none" w="med" len="med"/>
                      <a:tailEnd type="none" w="med" len="med"/>
                    </a:lnR>
                    <a:lnT w="12700" cap="flat" cmpd="sng" algn="ctr">
                      <a:solidFill>
                        <a:srgbClr val="0C884A"/>
                      </a:solidFill>
                      <a:prstDash val="solid"/>
                      <a:round/>
                      <a:headEnd type="none" w="med" len="med"/>
                      <a:tailEnd type="none" w="med" len="med"/>
                    </a:lnT>
                    <a:lnB w="12700" cap="flat" cmpd="sng" algn="ctr">
                      <a:solidFill>
                        <a:srgbClr val="0C884A"/>
                      </a:solidFill>
                      <a:prstDash val="solid"/>
                      <a:round/>
                      <a:headEnd type="none" w="med" len="med"/>
                      <a:tailEnd type="none" w="med" len="med"/>
                    </a:lnB>
                  </a:tcPr>
                </a:tc>
                <a:tc>
                  <a:txBody>
                    <a:bodyPr/>
                    <a:lstStyle/>
                    <a:p>
                      <a:pPr algn="ctr"/>
                      <a:r>
                        <a:rPr lang="en-US" sz="1000">
                          <a:latin typeface="Arial" panose="020B0604020202020204" pitchFamily="34" charset="0"/>
                          <a:cs typeface="Arial" panose="020B0604020202020204" pitchFamily="34" charset="0"/>
                        </a:rPr>
                        <a:t>4.2</a:t>
                      </a:r>
                      <a:endParaRPr lang="en-US" sz="1000" dirty="0">
                        <a:latin typeface="Arial" panose="020B0604020202020204" pitchFamily="34" charset="0"/>
                        <a:cs typeface="Arial" panose="020B0604020202020204" pitchFamily="34" charset="0"/>
                      </a:endParaRPr>
                    </a:p>
                  </a:txBody>
                  <a:tcPr anchor="ctr">
                    <a:lnL w="12700" cap="flat" cmpd="sng" algn="ctr">
                      <a:solidFill>
                        <a:srgbClr val="0C884A"/>
                      </a:solidFill>
                      <a:prstDash val="solid"/>
                      <a:round/>
                      <a:headEnd type="none" w="med" len="med"/>
                      <a:tailEnd type="none" w="med" len="med"/>
                    </a:lnL>
                    <a:lnR w="12700" cap="flat" cmpd="sng" algn="ctr">
                      <a:solidFill>
                        <a:srgbClr val="0C884A"/>
                      </a:solidFill>
                      <a:prstDash val="solid"/>
                      <a:round/>
                      <a:headEnd type="none" w="med" len="med"/>
                      <a:tailEnd type="none" w="med" len="med"/>
                    </a:lnR>
                    <a:lnT w="12700" cap="flat" cmpd="sng" algn="ctr">
                      <a:solidFill>
                        <a:srgbClr val="0C884A"/>
                      </a:solidFill>
                      <a:prstDash val="solid"/>
                      <a:round/>
                      <a:headEnd type="none" w="med" len="med"/>
                      <a:tailEnd type="none" w="med" len="med"/>
                    </a:lnT>
                    <a:lnB w="12700" cap="flat" cmpd="sng" algn="ctr">
                      <a:solidFill>
                        <a:srgbClr val="0C884A"/>
                      </a:solidFill>
                      <a:prstDash val="solid"/>
                      <a:round/>
                      <a:headEnd type="none" w="med" len="med"/>
                      <a:tailEnd type="none" w="med" len="med"/>
                    </a:lnB>
                  </a:tcPr>
                </a:tc>
                <a:tc>
                  <a:txBody>
                    <a:bodyPr/>
                    <a:lstStyle/>
                    <a:p>
                      <a:pPr algn="l"/>
                      <a:r>
                        <a:rPr lang="en-US" sz="1000" dirty="0">
                          <a:latin typeface="Arial" panose="020B0604020202020204" pitchFamily="34" charset="0"/>
                          <a:cs typeface="Arial" panose="020B0604020202020204" pitchFamily="34" charset="0"/>
                        </a:rPr>
                        <a:t>7. Market research tools</a:t>
                      </a:r>
                    </a:p>
                  </a:txBody>
                  <a:tcPr anchor="ctr">
                    <a:lnL w="12700" cap="flat" cmpd="sng" algn="ctr">
                      <a:solidFill>
                        <a:srgbClr val="0C884A"/>
                      </a:solidFill>
                      <a:prstDash val="solid"/>
                      <a:round/>
                      <a:headEnd type="none" w="med" len="med"/>
                      <a:tailEnd type="none" w="med" len="med"/>
                    </a:lnL>
                    <a:lnR w="12700" cmpd="sng">
                      <a:solidFill>
                        <a:srgbClr val="0C884A"/>
                      </a:solidFill>
                      <a:prstDash val="solid"/>
                    </a:lnR>
                    <a:lnT w="12700" cap="flat" cmpd="sng" algn="ctr">
                      <a:solidFill>
                        <a:srgbClr val="0C884A"/>
                      </a:solidFill>
                      <a:prstDash val="solid"/>
                      <a:round/>
                      <a:headEnd type="none" w="med" len="med"/>
                      <a:tailEnd type="none" w="med" len="med"/>
                    </a:lnT>
                    <a:lnB w="12700" cap="flat" cmpd="sng" algn="ctr">
                      <a:solidFill>
                        <a:srgbClr val="0C884A"/>
                      </a:solidFill>
                      <a:prstDash val="solid"/>
                      <a:round/>
                      <a:headEnd type="none" w="med" len="med"/>
                      <a:tailEnd type="none" w="med" len="med"/>
                    </a:lnB>
                  </a:tcPr>
                </a:tc>
                <a:extLst>
                  <a:ext uri="{0D108BD9-81ED-4DB2-BD59-A6C34878D82A}">
                    <a16:rowId xmlns:a16="http://schemas.microsoft.com/office/drawing/2014/main" val="4182670314"/>
                  </a:ext>
                </a:extLst>
              </a:tr>
              <a:tr h="2271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latin typeface="Arial" panose="020B0604020202020204" pitchFamily="34" charset="0"/>
                          <a:cs typeface="Arial" panose="020B0604020202020204" pitchFamily="34" charset="0"/>
                        </a:rPr>
                        <a:t>Understanding costs and benefits of seed production and marketing</a:t>
                      </a:r>
                    </a:p>
                  </a:txBody>
                  <a:tcPr anchor="ctr">
                    <a:lnL w="12700" cmpd="sng">
                      <a:solidFill>
                        <a:srgbClr val="0C884A"/>
                      </a:solidFill>
                      <a:prstDash val="solid"/>
                    </a:lnL>
                    <a:lnR w="12700" cap="flat" cmpd="sng" algn="ctr">
                      <a:solidFill>
                        <a:srgbClr val="0C884A"/>
                      </a:solidFill>
                      <a:prstDash val="solid"/>
                      <a:round/>
                      <a:headEnd type="none" w="med" len="med"/>
                      <a:tailEnd type="none" w="med" len="med"/>
                    </a:lnR>
                    <a:lnT w="12700" cmpd="sng">
                      <a:solidFill>
                        <a:srgbClr val="0C884A"/>
                      </a:solidFill>
                      <a:prstDash val="solid"/>
                    </a:lnT>
                    <a:lnB w="12700" cap="flat" cmpd="sng" algn="ctr">
                      <a:solidFill>
                        <a:srgbClr val="0C884A"/>
                      </a:solidFill>
                      <a:prstDash val="solid"/>
                      <a:round/>
                      <a:headEnd type="none" w="med" len="med"/>
                      <a:tailEnd type="none" w="med" len="med"/>
                    </a:lnB>
                  </a:tcPr>
                </a:tc>
                <a:tc>
                  <a:txBody>
                    <a:bodyPr/>
                    <a:lstStyle/>
                    <a:p>
                      <a:pPr algn="ctr"/>
                      <a:r>
                        <a:rPr lang="en-US" sz="1000" dirty="0">
                          <a:latin typeface="Arial" panose="020B0604020202020204" pitchFamily="34" charset="0"/>
                          <a:cs typeface="Arial" panose="020B0604020202020204" pitchFamily="34" charset="0"/>
                        </a:rPr>
                        <a:t>4.3</a:t>
                      </a:r>
                    </a:p>
                  </a:txBody>
                  <a:tcPr anchor="ctr">
                    <a:lnL w="12700" cap="flat" cmpd="sng" algn="ctr">
                      <a:solidFill>
                        <a:srgbClr val="0C884A"/>
                      </a:solidFill>
                      <a:prstDash val="solid"/>
                      <a:round/>
                      <a:headEnd type="none" w="med" len="med"/>
                      <a:tailEnd type="none" w="med" len="med"/>
                    </a:lnL>
                    <a:lnR w="12700" cap="flat" cmpd="sng" algn="ctr">
                      <a:solidFill>
                        <a:srgbClr val="0C884A"/>
                      </a:solidFill>
                      <a:prstDash val="solid"/>
                      <a:round/>
                      <a:headEnd type="none" w="med" len="med"/>
                      <a:tailEnd type="none" w="med" len="med"/>
                    </a:lnR>
                    <a:lnT w="12700" cap="flat" cmpd="sng" algn="ctr">
                      <a:solidFill>
                        <a:srgbClr val="0C884A"/>
                      </a:solidFill>
                      <a:prstDash val="solid"/>
                      <a:round/>
                      <a:headEnd type="none" w="med" len="med"/>
                      <a:tailEnd type="none" w="med" len="med"/>
                    </a:lnT>
                    <a:lnB w="12700" cap="flat" cmpd="sng" algn="ctr">
                      <a:solidFill>
                        <a:srgbClr val="0C884A"/>
                      </a:solidFill>
                      <a:prstDash val="solid"/>
                      <a:round/>
                      <a:headEnd type="none" w="med" len="med"/>
                      <a:tailEnd type="none" w="med" len="med"/>
                    </a:lnB>
                  </a:tcPr>
                </a:tc>
                <a:tc>
                  <a:txBody>
                    <a:bodyPr/>
                    <a:lstStyle/>
                    <a:p>
                      <a:pPr algn="l"/>
                      <a:r>
                        <a:rPr lang="en-US" sz="1000">
                          <a:latin typeface="Arial" panose="020B0604020202020204" pitchFamily="34" charset="0"/>
                          <a:cs typeface="Arial" panose="020B0604020202020204" pitchFamily="34" charset="0"/>
                        </a:rPr>
                        <a:t>8. Profitability analysis</a:t>
                      </a:r>
                      <a:endParaRPr lang="en-US" sz="1000" dirty="0">
                        <a:latin typeface="Arial" panose="020B0604020202020204" pitchFamily="34" charset="0"/>
                        <a:cs typeface="Arial" panose="020B0604020202020204" pitchFamily="34" charset="0"/>
                      </a:endParaRPr>
                    </a:p>
                  </a:txBody>
                  <a:tcPr anchor="ctr">
                    <a:lnL w="12700" cap="flat" cmpd="sng" algn="ctr">
                      <a:solidFill>
                        <a:srgbClr val="0C884A"/>
                      </a:solidFill>
                      <a:prstDash val="solid"/>
                      <a:round/>
                      <a:headEnd type="none" w="med" len="med"/>
                      <a:tailEnd type="none" w="med" len="med"/>
                    </a:lnL>
                    <a:lnR w="12700" cmpd="sng">
                      <a:solidFill>
                        <a:srgbClr val="0C884A"/>
                      </a:solidFill>
                      <a:prstDash val="solid"/>
                    </a:lnR>
                    <a:lnT w="12700" cap="flat" cmpd="sng" algn="ctr">
                      <a:solidFill>
                        <a:srgbClr val="0C884A"/>
                      </a:solidFill>
                      <a:prstDash val="solid"/>
                      <a:round/>
                      <a:headEnd type="none" w="med" len="med"/>
                      <a:tailEnd type="none" w="med" len="med"/>
                    </a:lnT>
                    <a:lnB w="12700" cap="flat" cmpd="sng" algn="ctr">
                      <a:solidFill>
                        <a:srgbClr val="0C884A"/>
                      </a:solidFill>
                      <a:prstDash val="solid"/>
                      <a:round/>
                      <a:headEnd type="none" w="med" len="med"/>
                      <a:tailEnd type="none" w="med" len="med"/>
                    </a:lnB>
                  </a:tcPr>
                </a:tc>
                <a:extLst>
                  <a:ext uri="{0D108BD9-81ED-4DB2-BD59-A6C34878D82A}">
                    <a16:rowId xmlns:a16="http://schemas.microsoft.com/office/drawing/2014/main" val="976427731"/>
                  </a:ext>
                </a:extLst>
              </a:tr>
              <a:tr h="227106">
                <a:tc>
                  <a:txBody>
                    <a:bodyPr/>
                    <a:lstStyle/>
                    <a:p>
                      <a:r>
                        <a:rPr lang="en-US" sz="1000" dirty="0">
                          <a:latin typeface="Arial" panose="020B0604020202020204" pitchFamily="34" charset="0"/>
                          <a:cs typeface="Arial" panose="020B0604020202020204" pitchFamily="34" charset="0"/>
                        </a:rPr>
                        <a:t>Revisiting crop and variety selection</a:t>
                      </a:r>
                    </a:p>
                  </a:txBody>
                  <a:tcPr anchor="ctr">
                    <a:lnL w="12700" cmpd="sng">
                      <a:solidFill>
                        <a:srgbClr val="0C884A"/>
                      </a:solidFill>
                      <a:prstDash val="solid"/>
                    </a:lnL>
                    <a:lnR w="12700" cap="flat" cmpd="sng" algn="ctr">
                      <a:solidFill>
                        <a:srgbClr val="0C884A"/>
                      </a:solidFill>
                      <a:prstDash val="solid"/>
                      <a:round/>
                      <a:headEnd type="none" w="med" len="med"/>
                      <a:tailEnd type="none" w="med" len="med"/>
                    </a:lnR>
                    <a:lnT w="12700" cmpd="sng">
                      <a:solidFill>
                        <a:srgbClr val="0C884A"/>
                      </a:solidFill>
                      <a:prstDash val="solid"/>
                    </a:lnT>
                    <a:lnB w="12700" cap="flat" cmpd="sng" algn="ctr">
                      <a:solidFill>
                        <a:srgbClr val="0C884A"/>
                      </a:solidFill>
                      <a:prstDash val="solid"/>
                      <a:round/>
                      <a:headEnd type="none" w="med" len="med"/>
                      <a:tailEnd type="none" w="med" len="med"/>
                    </a:lnB>
                  </a:tcPr>
                </a:tc>
                <a:tc>
                  <a:txBody>
                    <a:bodyPr/>
                    <a:lstStyle/>
                    <a:p>
                      <a:pPr algn="ctr"/>
                      <a:r>
                        <a:rPr lang="en-US" sz="1000">
                          <a:latin typeface="Arial" panose="020B0604020202020204" pitchFamily="34" charset="0"/>
                          <a:cs typeface="Arial" panose="020B0604020202020204" pitchFamily="34" charset="0"/>
                        </a:rPr>
                        <a:t>4.4</a:t>
                      </a:r>
                      <a:endParaRPr lang="en-US" sz="1000" dirty="0">
                        <a:latin typeface="Arial" panose="020B0604020202020204" pitchFamily="34" charset="0"/>
                        <a:cs typeface="Arial" panose="020B0604020202020204" pitchFamily="34" charset="0"/>
                      </a:endParaRPr>
                    </a:p>
                  </a:txBody>
                  <a:tcPr anchor="ctr">
                    <a:lnL w="12700" cap="flat" cmpd="sng" algn="ctr">
                      <a:solidFill>
                        <a:srgbClr val="0C884A"/>
                      </a:solidFill>
                      <a:prstDash val="solid"/>
                      <a:round/>
                      <a:headEnd type="none" w="med" len="med"/>
                      <a:tailEnd type="none" w="med" len="med"/>
                    </a:lnL>
                    <a:lnR w="12700" cap="flat" cmpd="sng" algn="ctr">
                      <a:solidFill>
                        <a:srgbClr val="0C884A"/>
                      </a:solidFill>
                      <a:prstDash val="solid"/>
                      <a:round/>
                      <a:headEnd type="none" w="med" len="med"/>
                      <a:tailEnd type="none" w="med" len="med"/>
                    </a:lnR>
                    <a:lnT w="12700" cap="flat" cmpd="sng" algn="ctr">
                      <a:solidFill>
                        <a:srgbClr val="0C884A"/>
                      </a:solidFill>
                      <a:prstDash val="solid"/>
                      <a:round/>
                      <a:headEnd type="none" w="med" len="med"/>
                      <a:tailEnd type="none" w="med" len="med"/>
                    </a:lnT>
                    <a:lnB w="12700" cap="flat" cmpd="sng" algn="ctr">
                      <a:solidFill>
                        <a:srgbClr val="0C884A"/>
                      </a:solidFill>
                      <a:prstDash val="solid"/>
                      <a:round/>
                      <a:headEnd type="none" w="med" len="med"/>
                      <a:tailEnd type="none" w="med" len="med"/>
                    </a:lnB>
                  </a:tcPr>
                </a:tc>
                <a:tc>
                  <a:txBody>
                    <a:bodyPr/>
                    <a:lstStyle/>
                    <a:p>
                      <a:pPr algn="l"/>
                      <a:r>
                        <a:rPr lang="en-US" sz="1000">
                          <a:latin typeface="Arial" panose="020B0604020202020204" pitchFamily="34" charset="0"/>
                          <a:cs typeface="Arial" panose="020B0604020202020204" pitchFamily="34" charset="0"/>
                        </a:rPr>
                        <a:t>9. Crop selection tools</a:t>
                      </a:r>
                      <a:endParaRPr lang="en-US" sz="1000" dirty="0">
                        <a:latin typeface="Arial" panose="020B0604020202020204" pitchFamily="34" charset="0"/>
                        <a:cs typeface="Arial" panose="020B0604020202020204" pitchFamily="34" charset="0"/>
                      </a:endParaRPr>
                    </a:p>
                  </a:txBody>
                  <a:tcPr anchor="ctr">
                    <a:lnL w="12700" cap="flat" cmpd="sng" algn="ctr">
                      <a:solidFill>
                        <a:srgbClr val="0C884A"/>
                      </a:solidFill>
                      <a:prstDash val="solid"/>
                      <a:round/>
                      <a:headEnd type="none" w="med" len="med"/>
                      <a:tailEnd type="none" w="med" len="med"/>
                    </a:lnL>
                    <a:lnR w="12700" cmpd="sng">
                      <a:solidFill>
                        <a:srgbClr val="0C884A"/>
                      </a:solidFill>
                      <a:prstDash val="solid"/>
                    </a:lnR>
                    <a:lnT w="12700" cap="flat" cmpd="sng" algn="ctr">
                      <a:solidFill>
                        <a:srgbClr val="0C884A"/>
                      </a:solidFill>
                      <a:prstDash val="solid"/>
                      <a:round/>
                      <a:headEnd type="none" w="med" len="med"/>
                      <a:tailEnd type="none" w="med" len="med"/>
                    </a:lnT>
                    <a:lnB w="12700" cap="flat" cmpd="sng" algn="ctr">
                      <a:solidFill>
                        <a:srgbClr val="0C884A"/>
                      </a:solidFill>
                      <a:prstDash val="solid"/>
                      <a:round/>
                      <a:headEnd type="none" w="med" len="med"/>
                      <a:tailEnd type="none" w="med" len="med"/>
                    </a:lnB>
                  </a:tcPr>
                </a:tc>
                <a:extLst>
                  <a:ext uri="{0D108BD9-81ED-4DB2-BD59-A6C34878D82A}">
                    <a16:rowId xmlns:a16="http://schemas.microsoft.com/office/drawing/2014/main" val="2256699857"/>
                  </a:ext>
                </a:extLst>
              </a:tr>
              <a:tr h="192214">
                <a:tc>
                  <a:txBody>
                    <a:bodyPr/>
                    <a:lstStyle/>
                    <a:p>
                      <a:r>
                        <a:rPr lang="en-US" sz="1000" kern="1200" dirty="0">
                          <a:solidFill>
                            <a:schemeClr val="tx1"/>
                          </a:solidFill>
                          <a:latin typeface="Arial" panose="020B0604020202020204" pitchFamily="34" charset="0"/>
                          <a:ea typeface="+mn-ea"/>
                          <a:cs typeface="Arial" panose="020B0604020202020204" pitchFamily="34" charset="0"/>
                        </a:rPr>
                        <a:t>Business planning</a:t>
                      </a:r>
                    </a:p>
                  </a:txBody>
                  <a:tcPr anchor="ctr">
                    <a:lnL w="12700" cmpd="sng">
                      <a:solidFill>
                        <a:srgbClr val="0C884A"/>
                      </a:solidFill>
                      <a:prstDash val="solid"/>
                    </a:lnL>
                    <a:lnR w="12700" cap="flat" cmpd="sng" algn="ctr">
                      <a:solidFill>
                        <a:srgbClr val="0C884A"/>
                      </a:solidFill>
                      <a:prstDash val="solid"/>
                      <a:round/>
                      <a:headEnd type="none" w="med" len="med"/>
                      <a:tailEnd type="none" w="med" len="med"/>
                    </a:lnR>
                    <a:lnT w="12700" cmpd="sng">
                      <a:solidFill>
                        <a:srgbClr val="0C884A"/>
                      </a:solidFill>
                      <a:prstDash val="solid"/>
                    </a:lnT>
                    <a:lnB w="12700" cap="flat" cmpd="sng" algn="ctr">
                      <a:solidFill>
                        <a:srgbClr val="0C884A"/>
                      </a:solidFill>
                      <a:prstDash val="solid"/>
                      <a:round/>
                      <a:headEnd type="none" w="med" len="med"/>
                      <a:tailEnd type="none" w="med" len="med"/>
                    </a:lnB>
                  </a:tcPr>
                </a:tc>
                <a:tc>
                  <a:txBody>
                    <a:bodyPr/>
                    <a:lstStyle/>
                    <a:p>
                      <a:pPr algn="ctr"/>
                      <a:r>
                        <a:rPr lang="en-US" sz="1000" kern="1200">
                          <a:solidFill>
                            <a:schemeClr val="tx1"/>
                          </a:solidFill>
                          <a:latin typeface="Arial" panose="020B0604020202020204" pitchFamily="34" charset="0"/>
                          <a:ea typeface="+mn-ea"/>
                          <a:cs typeface="Arial" panose="020B0604020202020204" pitchFamily="34" charset="0"/>
                        </a:rPr>
                        <a:t>5.1</a:t>
                      </a:r>
                      <a:endParaRPr lang="en-US" sz="1000" kern="1200" dirty="0">
                        <a:solidFill>
                          <a:schemeClr val="tx1"/>
                        </a:solidFill>
                        <a:latin typeface="Arial" panose="020B0604020202020204" pitchFamily="34" charset="0"/>
                        <a:ea typeface="+mn-ea"/>
                        <a:cs typeface="Arial" panose="020B0604020202020204" pitchFamily="34" charset="0"/>
                      </a:endParaRPr>
                    </a:p>
                  </a:txBody>
                  <a:tcPr anchor="ctr">
                    <a:lnL w="12700" cap="flat" cmpd="sng" algn="ctr">
                      <a:solidFill>
                        <a:srgbClr val="0C884A"/>
                      </a:solidFill>
                      <a:prstDash val="solid"/>
                      <a:round/>
                      <a:headEnd type="none" w="med" len="med"/>
                      <a:tailEnd type="none" w="med" len="med"/>
                    </a:lnL>
                    <a:lnR w="12700" cap="flat" cmpd="sng" algn="ctr">
                      <a:solidFill>
                        <a:srgbClr val="0C884A"/>
                      </a:solidFill>
                      <a:prstDash val="solid"/>
                      <a:round/>
                      <a:headEnd type="none" w="med" len="med"/>
                      <a:tailEnd type="none" w="med" len="med"/>
                    </a:lnR>
                    <a:lnT w="12700" cap="flat" cmpd="sng" algn="ctr">
                      <a:solidFill>
                        <a:srgbClr val="0C884A"/>
                      </a:solidFill>
                      <a:prstDash val="solid"/>
                      <a:round/>
                      <a:headEnd type="none" w="med" len="med"/>
                      <a:tailEnd type="none" w="med" len="med"/>
                    </a:lnT>
                    <a:lnB w="12700" cap="flat" cmpd="sng" algn="ctr">
                      <a:solidFill>
                        <a:srgbClr val="0C884A"/>
                      </a:solidFill>
                      <a:prstDash val="solid"/>
                      <a:round/>
                      <a:headEnd type="none" w="med" len="med"/>
                      <a:tailEnd type="none" w="med" len="med"/>
                    </a:lnB>
                  </a:tcPr>
                </a:tc>
                <a:tc>
                  <a:txBody>
                    <a:bodyPr/>
                    <a:lstStyle/>
                    <a:p>
                      <a:pPr algn="l"/>
                      <a:r>
                        <a:rPr lang="en-US" sz="1000" kern="1200" dirty="0">
                          <a:solidFill>
                            <a:schemeClr val="tx1"/>
                          </a:solidFill>
                          <a:latin typeface="Arial" panose="020B0604020202020204" pitchFamily="34" charset="0"/>
                          <a:ea typeface="+mn-ea"/>
                          <a:cs typeface="Arial" panose="020B0604020202020204" pitchFamily="34" charset="0"/>
                        </a:rPr>
                        <a:t>10. Business canvas tools</a:t>
                      </a:r>
                      <a:endParaRPr lang="en-US" sz="1000" dirty="0"/>
                    </a:p>
                  </a:txBody>
                  <a:tcPr anchor="ctr">
                    <a:lnL w="12700" cap="flat" cmpd="sng" algn="ctr">
                      <a:solidFill>
                        <a:srgbClr val="0C884A"/>
                      </a:solidFill>
                      <a:prstDash val="solid"/>
                      <a:round/>
                      <a:headEnd type="none" w="med" len="med"/>
                      <a:tailEnd type="none" w="med" len="med"/>
                    </a:lnL>
                    <a:lnR w="12700" cmpd="sng">
                      <a:solidFill>
                        <a:srgbClr val="0C884A"/>
                      </a:solidFill>
                      <a:prstDash val="solid"/>
                    </a:lnR>
                    <a:lnT w="12700" cap="flat" cmpd="sng" algn="ctr">
                      <a:solidFill>
                        <a:srgbClr val="0C884A"/>
                      </a:solidFill>
                      <a:prstDash val="solid"/>
                      <a:round/>
                      <a:headEnd type="none" w="med" len="med"/>
                      <a:tailEnd type="none" w="med" len="med"/>
                    </a:lnT>
                    <a:lnB w="12700" cap="flat" cmpd="sng" algn="ctr">
                      <a:solidFill>
                        <a:srgbClr val="0C884A"/>
                      </a:solidFill>
                      <a:prstDash val="solid"/>
                      <a:round/>
                      <a:headEnd type="none" w="med" len="med"/>
                      <a:tailEnd type="none" w="med" len="med"/>
                    </a:lnB>
                  </a:tcPr>
                </a:tc>
                <a:extLst>
                  <a:ext uri="{0D108BD9-81ED-4DB2-BD59-A6C34878D82A}">
                    <a16:rowId xmlns:a16="http://schemas.microsoft.com/office/drawing/2014/main" val="21515915"/>
                  </a:ext>
                </a:extLst>
              </a:tr>
              <a:tr h="227106">
                <a:tc>
                  <a:txBody>
                    <a:bodyPr/>
                    <a:lstStyle/>
                    <a:p>
                      <a:r>
                        <a:rPr lang="en-US" sz="1000" kern="1200" dirty="0">
                          <a:solidFill>
                            <a:schemeClr val="tx1"/>
                          </a:solidFill>
                          <a:latin typeface="Arial" panose="020B0604020202020204" pitchFamily="34" charset="0"/>
                          <a:ea typeface="+mn-ea"/>
                          <a:cs typeface="Arial" panose="020B0604020202020204" pitchFamily="34" charset="0"/>
                        </a:rPr>
                        <a:t>Record keeping</a:t>
                      </a:r>
                    </a:p>
                  </a:txBody>
                  <a:tcPr anchor="ctr">
                    <a:lnL w="12700" cmpd="sng">
                      <a:solidFill>
                        <a:srgbClr val="0C884A"/>
                      </a:solidFill>
                      <a:prstDash val="solid"/>
                    </a:lnL>
                    <a:lnR w="12700" cap="flat" cmpd="sng" algn="ctr">
                      <a:solidFill>
                        <a:srgbClr val="0C884A"/>
                      </a:solidFill>
                      <a:prstDash val="solid"/>
                      <a:round/>
                      <a:headEnd type="none" w="med" len="med"/>
                      <a:tailEnd type="none" w="med" len="med"/>
                    </a:lnR>
                    <a:lnT w="12700" cmpd="sng">
                      <a:solidFill>
                        <a:srgbClr val="0C884A"/>
                      </a:solidFill>
                      <a:prstDash val="solid"/>
                    </a:lnT>
                    <a:lnB w="12700" cap="flat" cmpd="sng" algn="ctr">
                      <a:solidFill>
                        <a:srgbClr val="0C884A"/>
                      </a:solidFill>
                      <a:prstDash val="solid"/>
                      <a:round/>
                      <a:headEnd type="none" w="med" len="med"/>
                      <a:tailEnd type="none" w="med" len="med"/>
                    </a:lnB>
                  </a:tcPr>
                </a:tc>
                <a:tc>
                  <a:txBody>
                    <a:bodyPr/>
                    <a:lstStyle/>
                    <a:p>
                      <a:pPr algn="ctr"/>
                      <a:r>
                        <a:rPr lang="en-US" sz="1000" kern="1200" dirty="0">
                          <a:solidFill>
                            <a:schemeClr val="tx1"/>
                          </a:solidFill>
                          <a:latin typeface="Arial" panose="020B0604020202020204" pitchFamily="34" charset="0"/>
                          <a:ea typeface="+mn-ea"/>
                          <a:cs typeface="Arial" panose="020B0604020202020204" pitchFamily="34" charset="0"/>
                        </a:rPr>
                        <a:t>5.1</a:t>
                      </a:r>
                    </a:p>
                  </a:txBody>
                  <a:tcPr anchor="ctr">
                    <a:lnL w="12700" cap="flat" cmpd="sng" algn="ctr">
                      <a:solidFill>
                        <a:srgbClr val="0C884A"/>
                      </a:solidFill>
                      <a:prstDash val="solid"/>
                      <a:round/>
                      <a:headEnd type="none" w="med" len="med"/>
                      <a:tailEnd type="none" w="med" len="med"/>
                    </a:lnL>
                    <a:lnR w="12700" cap="flat" cmpd="sng" algn="ctr">
                      <a:solidFill>
                        <a:srgbClr val="0C884A"/>
                      </a:solidFill>
                      <a:prstDash val="solid"/>
                      <a:round/>
                      <a:headEnd type="none" w="med" len="med"/>
                      <a:tailEnd type="none" w="med" len="med"/>
                    </a:lnR>
                    <a:lnT w="12700" cap="flat" cmpd="sng" algn="ctr">
                      <a:solidFill>
                        <a:srgbClr val="0C884A"/>
                      </a:solidFill>
                      <a:prstDash val="solid"/>
                      <a:round/>
                      <a:headEnd type="none" w="med" len="med"/>
                      <a:tailEnd type="none" w="med" len="med"/>
                    </a:lnT>
                    <a:lnB w="12700" cap="flat" cmpd="sng" algn="ctr">
                      <a:solidFill>
                        <a:srgbClr val="0C884A"/>
                      </a:solidFill>
                      <a:prstDash val="solid"/>
                      <a:round/>
                      <a:headEnd type="none" w="med" len="med"/>
                      <a:tailEnd type="none" w="med" len="med"/>
                    </a:lnB>
                  </a:tcPr>
                </a:tc>
                <a:tc>
                  <a:txBody>
                    <a:bodyPr/>
                    <a:lstStyle/>
                    <a:p>
                      <a:pPr algn="l"/>
                      <a:r>
                        <a:rPr lang="en-US" sz="1000" kern="1200" dirty="0">
                          <a:solidFill>
                            <a:schemeClr val="tx1"/>
                          </a:solidFill>
                          <a:latin typeface="Arial" panose="020B0604020202020204" pitchFamily="34" charset="0"/>
                          <a:ea typeface="+mn-ea"/>
                          <a:cs typeface="Arial" panose="020B0604020202020204" pitchFamily="34" charset="0"/>
                        </a:rPr>
                        <a:t>11. Record keeping tools</a:t>
                      </a:r>
                      <a:endParaRPr lang="en-US" sz="1000" dirty="0"/>
                    </a:p>
                  </a:txBody>
                  <a:tcPr anchor="ctr">
                    <a:lnL w="12700" cap="flat" cmpd="sng" algn="ctr">
                      <a:solidFill>
                        <a:srgbClr val="0C884A"/>
                      </a:solidFill>
                      <a:prstDash val="solid"/>
                      <a:round/>
                      <a:headEnd type="none" w="med" len="med"/>
                      <a:tailEnd type="none" w="med" len="med"/>
                    </a:lnL>
                    <a:lnR w="12700" cmpd="sng">
                      <a:solidFill>
                        <a:srgbClr val="0C884A"/>
                      </a:solidFill>
                      <a:prstDash val="solid"/>
                    </a:lnR>
                    <a:lnT w="12700" cap="flat" cmpd="sng" algn="ctr">
                      <a:solidFill>
                        <a:srgbClr val="0C884A"/>
                      </a:solidFill>
                      <a:prstDash val="solid"/>
                      <a:round/>
                      <a:headEnd type="none" w="med" len="med"/>
                      <a:tailEnd type="none" w="med" len="med"/>
                    </a:lnT>
                    <a:lnB w="12700" cap="flat" cmpd="sng" algn="ctr">
                      <a:solidFill>
                        <a:srgbClr val="0C884A"/>
                      </a:solidFill>
                      <a:prstDash val="solid"/>
                      <a:round/>
                      <a:headEnd type="none" w="med" len="med"/>
                      <a:tailEnd type="none" w="med" len="med"/>
                    </a:lnB>
                  </a:tcPr>
                </a:tc>
                <a:extLst>
                  <a:ext uri="{0D108BD9-81ED-4DB2-BD59-A6C34878D82A}">
                    <a16:rowId xmlns:a16="http://schemas.microsoft.com/office/drawing/2014/main" val="595149880"/>
                  </a:ext>
                </a:extLst>
              </a:tr>
              <a:tr h="242246">
                <a:tc gridSpan="3">
                  <a:txBody>
                    <a:bodyPr/>
                    <a:lstStyle/>
                    <a:p>
                      <a:r>
                        <a:rPr lang="en-US" sz="1000" b="1" kern="1200" dirty="0">
                          <a:solidFill>
                            <a:schemeClr val="tx1"/>
                          </a:solidFill>
                          <a:latin typeface="Arial" panose="020B0604020202020204" pitchFamily="34" charset="0"/>
                          <a:ea typeface="+mn-ea"/>
                          <a:cs typeface="Arial" panose="020B0604020202020204" pitchFamily="34" charset="0"/>
                        </a:rPr>
                        <a:t>Seed production</a:t>
                      </a:r>
                    </a:p>
                  </a:txBody>
                  <a:tcPr anchor="ctr">
                    <a:lnL w="12700" cmpd="sng">
                      <a:solidFill>
                        <a:srgbClr val="0C884A"/>
                      </a:solidFill>
                      <a:prstDash val="solid"/>
                    </a:lnL>
                    <a:lnR w="12700" cap="flat" cmpd="sng" algn="ctr">
                      <a:solidFill>
                        <a:srgbClr val="0C884A"/>
                      </a:solidFill>
                      <a:prstDash val="solid"/>
                      <a:round/>
                      <a:headEnd type="none" w="med" len="med"/>
                      <a:tailEnd type="none" w="med" len="med"/>
                    </a:lnR>
                    <a:lnT w="12700" cmpd="sng">
                      <a:solidFill>
                        <a:srgbClr val="0C884A"/>
                      </a:solidFill>
                      <a:prstDash val="solid"/>
                    </a:lnT>
                    <a:lnB w="12700" cap="flat" cmpd="sng" algn="ctr">
                      <a:solidFill>
                        <a:srgbClr val="0C884A"/>
                      </a:solidFill>
                      <a:prstDash val="solid"/>
                      <a:round/>
                      <a:headEnd type="none" w="med" len="med"/>
                      <a:tailEnd type="none" w="med" len="med"/>
                    </a:lnB>
                    <a:gradFill flip="none" rotWithShape="1">
                      <a:gsLst>
                        <a:gs pos="0">
                          <a:srgbClr val="0C884A">
                            <a:tint val="66000"/>
                            <a:satMod val="160000"/>
                          </a:srgbClr>
                        </a:gs>
                        <a:gs pos="50000">
                          <a:srgbClr val="0C884A">
                            <a:tint val="44500"/>
                            <a:satMod val="160000"/>
                          </a:srgbClr>
                        </a:gs>
                        <a:gs pos="100000">
                          <a:srgbClr val="0C884A">
                            <a:tint val="23500"/>
                            <a:satMod val="160000"/>
                          </a:srgbClr>
                        </a:gs>
                      </a:gsLst>
                      <a:lin ang="13500000" scaled="1"/>
                      <a:tileRect/>
                    </a:gradFill>
                  </a:tcPr>
                </a:tc>
                <a:tc hMerge="1">
                  <a:txBody>
                    <a:bodyPr/>
                    <a:lstStyle/>
                    <a:p>
                      <a:endParaRPr lang="en-US" dirty="0"/>
                    </a:p>
                  </a:txBody>
                  <a:tcPr anchor="ctr">
                    <a:lnL w="12700" cap="flat" cmpd="sng" algn="ctr">
                      <a:solidFill>
                        <a:srgbClr val="0C884A"/>
                      </a:solidFill>
                      <a:prstDash val="solid"/>
                      <a:round/>
                      <a:headEnd type="none" w="med" len="med"/>
                      <a:tailEnd type="none" w="med" len="med"/>
                    </a:lnL>
                    <a:lnR w="12700" cap="flat" cmpd="sng" algn="ctr">
                      <a:solidFill>
                        <a:srgbClr val="0C884A"/>
                      </a:solidFill>
                      <a:prstDash val="solid"/>
                      <a:round/>
                      <a:headEnd type="none" w="med" len="med"/>
                      <a:tailEnd type="none" w="med" len="med"/>
                    </a:lnR>
                    <a:lnT w="12700" cap="flat" cmpd="sng" algn="ctr">
                      <a:solidFill>
                        <a:srgbClr val="0C884A"/>
                      </a:solidFill>
                      <a:prstDash val="solid"/>
                      <a:round/>
                      <a:headEnd type="none" w="med" len="med"/>
                      <a:tailEnd type="none" w="med" len="med"/>
                    </a:lnT>
                    <a:lnB w="12700" cap="flat" cmpd="sng" algn="ctr">
                      <a:solidFill>
                        <a:srgbClr val="0C884A"/>
                      </a:solidFill>
                      <a:prstDash val="solid"/>
                      <a:round/>
                      <a:headEnd type="none" w="med" len="med"/>
                      <a:tailEnd type="none" w="med" len="med"/>
                    </a:lnB>
                  </a:tcPr>
                </a:tc>
                <a:tc hMerge="1">
                  <a:txBody>
                    <a:bodyPr/>
                    <a:lstStyle/>
                    <a:p>
                      <a:endParaRPr lang="en-US" dirty="0"/>
                    </a:p>
                  </a:txBody>
                  <a:tcPr anchor="ctr">
                    <a:lnL w="12700" cap="flat" cmpd="sng" algn="ctr">
                      <a:solidFill>
                        <a:srgbClr val="0C884A"/>
                      </a:solidFill>
                      <a:prstDash val="solid"/>
                      <a:round/>
                      <a:headEnd type="none" w="med" len="med"/>
                      <a:tailEnd type="none" w="med" len="med"/>
                    </a:lnL>
                    <a:lnR w="12700" cmpd="sng">
                      <a:solidFill>
                        <a:srgbClr val="0C884A"/>
                      </a:solidFill>
                      <a:prstDash val="solid"/>
                    </a:lnR>
                    <a:lnT w="12700" cap="flat" cmpd="sng" algn="ctr">
                      <a:solidFill>
                        <a:srgbClr val="0C884A"/>
                      </a:solidFill>
                      <a:prstDash val="solid"/>
                      <a:round/>
                      <a:headEnd type="none" w="med" len="med"/>
                      <a:tailEnd type="none" w="med" len="med"/>
                    </a:lnT>
                    <a:lnB w="12700" cap="flat" cmpd="sng" algn="ctr">
                      <a:solidFill>
                        <a:srgbClr val="0C884A"/>
                      </a:solidFill>
                      <a:prstDash val="solid"/>
                      <a:round/>
                      <a:headEnd type="none" w="med" len="med"/>
                      <a:tailEnd type="none" w="med" len="med"/>
                    </a:lnB>
                  </a:tcPr>
                </a:tc>
                <a:extLst>
                  <a:ext uri="{0D108BD9-81ED-4DB2-BD59-A6C34878D82A}">
                    <a16:rowId xmlns:a16="http://schemas.microsoft.com/office/drawing/2014/main" val="2706318431"/>
                  </a:ext>
                </a:extLst>
              </a:tr>
              <a:tr h="227106">
                <a:tc>
                  <a:txBody>
                    <a:bodyPr/>
                    <a:lstStyle/>
                    <a:p>
                      <a:r>
                        <a:rPr lang="en-US" sz="1000" kern="1200" dirty="0">
                          <a:solidFill>
                            <a:schemeClr val="tx1"/>
                          </a:solidFill>
                          <a:latin typeface="Arial" panose="020B0604020202020204" pitchFamily="34" charset="0"/>
                          <a:ea typeface="+mn-ea"/>
                          <a:cs typeface="Arial" panose="020B0604020202020204" pitchFamily="34" charset="0"/>
                        </a:rPr>
                        <a:t>Seed production</a:t>
                      </a:r>
                    </a:p>
                  </a:txBody>
                  <a:tcPr anchor="ctr">
                    <a:lnL w="12700" cmpd="sng">
                      <a:solidFill>
                        <a:srgbClr val="0C884A"/>
                      </a:solidFill>
                      <a:prstDash val="solid"/>
                    </a:lnL>
                    <a:lnR w="12700" cap="flat" cmpd="sng" algn="ctr">
                      <a:solidFill>
                        <a:srgbClr val="0C884A"/>
                      </a:solidFill>
                      <a:prstDash val="solid"/>
                      <a:round/>
                      <a:headEnd type="none" w="med" len="med"/>
                      <a:tailEnd type="none" w="med" len="med"/>
                    </a:lnR>
                    <a:lnT w="12700" cmpd="sng">
                      <a:solidFill>
                        <a:srgbClr val="0C884A"/>
                      </a:solidFill>
                      <a:prstDash val="solid"/>
                    </a:lnT>
                    <a:lnB w="12700" cap="flat" cmpd="sng" algn="ctr">
                      <a:solidFill>
                        <a:srgbClr val="0C884A"/>
                      </a:solidFill>
                      <a:prstDash val="solid"/>
                      <a:round/>
                      <a:headEnd type="none" w="med" len="med"/>
                      <a:tailEnd type="none" w="med" len="med"/>
                    </a:lnB>
                  </a:tcPr>
                </a:tc>
                <a:tc>
                  <a:txBody>
                    <a:bodyPr/>
                    <a:lstStyle/>
                    <a:p>
                      <a:pPr algn="ctr"/>
                      <a:r>
                        <a:rPr lang="en-US" sz="1000" kern="1200" dirty="0">
                          <a:solidFill>
                            <a:schemeClr val="tx1"/>
                          </a:solidFill>
                          <a:latin typeface="Arial" panose="020B0604020202020204" pitchFamily="34" charset="0"/>
                          <a:ea typeface="+mn-ea"/>
                          <a:cs typeface="Arial" panose="020B0604020202020204" pitchFamily="34" charset="0"/>
                        </a:rPr>
                        <a:t>6.1</a:t>
                      </a:r>
                    </a:p>
                  </a:txBody>
                  <a:tcPr anchor="ctr">
                    <a:lnL w="12700" cap="flat" cmpd="sng" algn="ctr">
                      <a:solidFill>
                        <a:srgbClr val="0C884A"/>
                      </a:solidFill>
                      <a:prstDash val="solid"/>
                      <a:round/>
                      <a:headEnd type="none" w="med" len="med"/>
                      <a:tailEnd type="none" w="med" len="med"/>
                    </a:lnL>
                    <a:lnR w="12700" cap="flat" cmpd="sng" algn="ctr">
                      <a:solidFill>
                        <a:srgbClr val="0C884A"/>
                      </a:solidFill>
                      <a:prstDash val="solid"/>
                      <a:round/>
                      <a:headEnd type="none" w="med" len="med"/>
                      <a:tailEnd type="none" w="med" len="med"/>
                    </a:lnR>
                    <a:lnT w="12700" cap="flat" cmpd="sng" algn="ctr">
                      <a:solidFill>
                        <a:srgbClr val="0C884A"/>
                      </a:solidFill>
                      <a:prstDash val="solid"/>
                      <a:round/>
                      <a:headEnd type="none" w="med" len="med"/>
                      <a:tailEnd type="none" w="med" len="med"/>
                    </a:lnT>
                    <a:lnB w="12700" cap="flat" cmpd="sng" algn="ctr">
                      <a:solidFill>
                        <a:srgbClr val="0C884A"/>
                      </a:solidFill>
                      <a:prstDash val="solid"/>
                      <a:round/>
                      <a:headEnd type="none" w="med" len="med"/>
                      <a:tailEnd type="none" w="med" len="med"/>
                    </a:lnB>
                  </a:tcPr>
                </a:tc>
                <a:tc>
                  <a:txBody>
                    <a:bodyPr/>
                    <a:lstStyle/>
                    <a:p>
                      <a:r>
                        <a:rPr lang="en-US" sz="1000" kern="1200" dirty="0">
                          <a:solidFill>
                            <a:schemeClr val="tx1"/>
                          </a:solidFill>
                          <a:latin typeface="Arial" panose="020B0604020202020204" pitchFamily="34" charset="0"/>
                          <a:ea typeface="+mn-ea"/>
                          <a:cs typeface="Arial" panose="020B0604020202020204" pitchFamily="34" charset="0"/>
                        </a:rPr>
                        <a:t>Attached Seed production tool</a:t>
                      </a:r>
                      <a:endParaRPr lang="en-US" sz="1000" dirty="0">
                        <a:latin typeface="Arial" panose="020B0604020202020204" pitchFamily="34" charset="0"/>
                        <a:cs typeface="Arial" panose="020B0604020202020204" pitchFamily="34" charset="0"/>
                      </a:endParaRPr>
                    </a:p>
                  </a:txBody>
                  <a:tcPr anchor="ctr">
                    <a:lnL w="12700" cap="flat" cmpd="sng" algn="ctr">
                      <a:solidFill>
                        <a:srgbClr val="0C884A"/>
                      </a:solidFill>
                      <a:prstDash val="solid"/>
                      <a:round/>
                      <a:headEnd type="none" w="med" len="med"/>
                      <a:tailEnd type="none" w="med" len="med"/>
                    </a:lnL>
                    <a:lnR w="12700" cmpd="sng">
                      <a:solidFill>
                        <a:srgbClr val="0C884A"/>
                      </a:solidFill>
                      <a:prstDash val="solid"/>
                    </a:lnR>
                    <a:lnT w="12700" cap="flat" cmpd="sng" algn="ctr">
                      <a:solidFill>
                        <a:srgbClr val="0C884A"/>
                      </a:solidFill>
                      <a:prstDash val="solid"/>
                      <a:round/>
                      <a:headEnd type="none" w="med" len="med"/>
                      <a:tailEnd type="none" w="med" len="med"/>
                    </a:lnT>
                    <a:lnB w="12700" cap="flat" cmpd="sng" algn="ctr">
                      <a:solidFill>
                        <a:srgbClr val="0C884A"/>
                      </a:solidFill>
                      <a:prstDash val="solid"/>
                      <a:round/>
                      <a:headEnd type="none" w="med" len="med"/>
                      <a:tailEnd type="none" w="med" len="med"/>
                    </a:lnB>
                  </a:tcPr>
                </a:tc>
                <a:extLst>
                  <a:ext uri="{0D108BD9-81ED-4DB2-BD59-A6C34878D82A}">
                    <a16:rowId xmlns:a16="http://schemas.microsoft.com/office/drawing/2014/main" val="2900610240"/>
                  </a:ext>
                </a:extLst>
              </a:tr>
              <a:tr h="227106">
                <a:tc>
                  <a:txBody>
                    <a:bodyPr/>
                    <a:lstStyle/>
                    <a:p>
                      <a:r>
                        <a:rPr lang="en-US" sz="1000" kern="1200" dirty="0">
                          <a:solidFill>
                            <a:schemeClr val="tx1"/>
                          </a:solidFill>
                          <a:latin typeface="Arial" panose="020B0604020202020204" pitchFamily="34" charset="0"/>
                          <a:ea typeface="+mn-ea"/>
                          <a:cs typeface="Arial" panose="020B0604020202020204" pitchFamily="34" charset="0"/>
                        </a:rPr>
                        <a:t>Packaging</a:t>
                      </a:r>
                    </a:p>
                  </a:txBody>
                  <a:tcPr anchor="ctr">
                    <a:lnL w="12700" cmpd="sng">
                      <a:solidFill>
                        <a:srgbClr val="0C884A"/>
                      </a:solidFill>
                      <a:prstDash val="solid"/>
                    </a:lnL>
                    <a:lnR w="12700" cap="flat" cmpd="sng" algn="ctr">
                      <a:solidFill>
                        <a:srgbClr val="0C884A"/>
                      </a:solidFill>
                      <a:prstDash val="solid"/>
                      <a:round/>
                      <a:headEnd type="none" w="med" len="med"/>
                      <a:tailEnd type="none" w="med" len="med"/>
                    </a:lnR>
                    <a:lnT w="12700" cmpd="sng">
                      <a:solidFill>
                        <a:srgbClr val="0C884A"/>
                      </a:solidFill>
                      <a:prstDash val="solid"/>
                    </a:lnT>
                    <a:lnB w="12700" cap="flat" cmpd="sng" algn="ctr">
                      <a:solidFill>
                        <a:srgbClr val="0C884A"/>
                      </a:solidFill>
                      <a:prstDash val="solid"/>
                      <a:round/>
                      <a:headEnd type="none" w="med" len="med"/>
                      <a:tailEnd type="none" w="med" len="med"/>
                    </a:lnB>
                  </a:tcPr>
                </a:tc>
                <a:tc>
                  <a:txBody>
                    <a:bodyPr/>
                    <a:lstStyle/>
                    <a:p>
                      <a:pPr algn="ctr"/>
                      <a:endParaRPr lang="en-US" sz="1000" kern="1200" dirty="0">
                        <a:solidFill>
                          <a:schemeClr val="tx1"/>
                        </a:solidFill>
                        <a:latin typeface="Arial" panose="020B0604020202020204" pitchFamily="34" charset="0"/>
                        <a:ea typeface="+mn-ea"/>
                        <a:cs typeface="Arial" panose="020B0604020202020204" pitchFamily="34" charset="0"/>
                      </a:endParaRPr>
                    </a:p>
                  </a:txBody>
                  <a:tcPr anchor="ctr">
                    <a:lnL w="12700" cap="flat" cmpd="sng" algn="ctr">
                      <a:solidFill>
                        <a:srgbClr val="0C884A"/>
                      </a:solidFill>
                      <a:prstDash val="solid"/>
                      <a:round/>
                      <a:headEnd type="none" w="med" len="med"/>
                      <a:tailEnd type="none" w="med" len="med"/>
                    </a:lnL>
                    <a:lnR w="12700" cap="flat" cmpd="sng" algn="ctr">
                      <a:solidFill>
                        <a:srgbClr val="0C884A"/>
                      </a:solidFill>
                      <a:prstDash val="solid"/>
                      <a:round/>
                      <a:headEnd type="none" w="med" len="med"/>
                      <a:tailEnd type="none" w="med" len="med"/>
                    </a:lnR>
                    <a:lnT w="12700" cap="flat" cmpd="sng" algn="ctr">
                      <a:solidFill>
                        <a:srgbClr val="0C884A"/>
                      </a:solidFill>
                      <a:prstDash val="solid"/>
                      <a:round/>
                      <a:headEnd type="none" w="med" len="med"/>
                      <a:tailEnd type="none" w="med" len="med"/>
                    </a:lnT>
                    <a:lnB w="12700" cap="flat" cmpd="sng" algn="ctr">
                      <a:solidFill>
                        <a:srgbClr val="0C884A"/>
                      </a:solidFill>
                      <a:prstDash val="solid"/>
                      <a:round/>
                      <a:headEnd type="none" w="med" len="med"/>
                      <a:tailEnd type="none" w="med" len="med"/>
                    </a:lnB>
                  </a:tcPr>
                </a:tc>
                <a:tc>
                  <a:txBody>
                    <a:bodyPr/>
                    <a:lstStyle/>
                    <a:p>
                      <a:r>
                        <a:rPr lang="en-US" sz="1000" kern="1200" dirty="0">
                          <a:solidFill>
                            <a:schemeClr val="tx1"/>
                          </a:solidFill>
                          <a:latin typeface="Arial" panose="020B0604020202020204" pitchFamily="34" charset="0"/>
                          <a:ea typeface="+mn-ea"/>
                          <a:cs typeface="Arial" panose="020B0604020202020204" pitchFamily="34" charset="0"/>
                        </a:rPr>
                        <a:t>13. Seed label information</a:t>
                      </a:r>
                      <a:endParaRPr lang="en-US" sz="1000" dirty="0">
                        <a:latin typeface="Arial" panose="020B0604020202020204" pitchFamily="34" charset="0"/>
                        <a:cs typeface="Arial" panose="020B0604020202020204" pitchFamily="34" charset="0"/>
                      </a:endParaRPr>
                    </a:p>
                  </a:txBody>
                  <a:tcPr anchor="ctr">
                    <a:lnL w="12700" cap="flat" cmpd="sng" algn="ctr">
                      <a:solidFill>
                        <a:srgbClr val="0C884A"/>
                      </a:solidFill>
                      <a:prstDash val="solid"/>
                      <a:round/>
                      <a:headEnd type="none" w="med" len="med"/>
                      <a:tailEnd type="none" w="med" len="med"/>
                    </a:lnL>
                    <a:lnR w="12700" cmpd="sng">
                      <a:solidFill>
                        <a:srgbClr val="0C884A"/>
                      </a:solidFill>
                      <a:prstDash val="solid"/>
                    </a:lnR>
                    <a:lnT w="12700" cap="flat" cmpd="sng" algn="ctr">
                      <a:solidFill>
                        <a:srgbClr val="0C884A"/>
                      </a:solidFill>
                      <a:prstDash val="solid"/>
                      <a:round/>
                      <a:headEnd type="none" w="med" len="med"/>
                      <a:tailEnd type="none" w="med" len="med"/>
                    </a:lnT>
                    <a:lnB w="12700" cap="flat" cmpd="sng" algn="ctr">
                      <a:solidFill>
                        <a:srgbClr val="0C884A"/>
                      </a:solidFill>
                      <a:prstDash val="solid"/>
                      <a:round/>
                      <a:headEnd type="none" w="med" len="med"/>
                      <a:tailEnd type="none" w="med" len="med"/>
                    </a:lnB>
                  </a:tcPr>
                </a:tc>
                <a:extLst>
                  <a:ext uri="{0D108BD9-81ED-4DB2-BD59-A6C34878D82A}">
                    <a16:rowId xmlns:a16="http://schemas.microsoft.com/office/drawing/2014/main" val="473288419"/>
                  </a:ext>
                </a:extLst>
              </a:tr>
              <a:tr h="227106">
                <a:tc>
                  <a:txBody>
                    <a:bodyPr/>
                    <a:lstStyle/>
                    <a:p>
                      <a:r>
                        <a:rPr lang="en-US" sz="1000" kern="1200" dirty="0">
                          <a:solidFill>
                            <a:schemeClr val="tx1"/>
                          </a:solidFill>
                          <a:latin typeface="Arial" panose="020B0604020202020204" pitchFamily="34" charset="0"/>
                          <a:ea typeface="+mn-ea"/>
                          <a:cs typeface="Arial" panose="020B0604020202020204" pitchFamily="34" charset="0"/>
                        </a:rPr>
                        <a:t>Monitoring and evaluation</a:t>
                      </a:r>
                    </a:p>
                  </a:txBody>
                  <a:tcPr anchor="ctr">
                    <a:lnL w="12700" cmpd="sng">
                      <a:solidFill>
                        <a:srgbClr val="0C884A"/>
                      </a:solidFill>
                      <a:prstDash val="solid"/>
                    </a:lnL>
                    <a:lnR w="12700" cap="flat" cmpd="sng" algn="ctr">
                      <a:solidFill>
                        <a:srgbClr val="0C884A"/>
                      </a:solidFill>
                      <a:prstDash val="solid"/>
                      <a:round/>
                      <a:headEnd type="none" w="med" len="med"/>
                      <a:tailEnd type="none" w="med" len="med"/>
                    </a:lnR>
                    <a:lnT w="12700" cmpd="sng">
                      <a:solidFill>
                        <a:srgbClr val="0C884A"/>
                      </a:solidFill>
                      <a:prstDash val="solid"/>
                    </a:lnT>
                    <a:lnB w="12700" cap="flat" cmpd="sng" algn="ctr">
                      <a:solidFill>
                        <a:srgbClr val="0C884A"/>
                      </a:solidFill>
                      <a:prstDash val="solid"/>
                      <a:round/>
                      <a:headEnd type="none" w="med" len="med"/>
                      <a:tailEnd type="none" w="med" len="med"/>
                    </a:lnB>
                  </a:tcPr>
                </a:tc>
                <a:tc>
                  <a:txBody>
                    <a:bodyPr/>
                    <a:lstStyle/>
                    <a:p>
                      <a:pPr algn="ctr"/>
                      <a:r>
                        <a:rPr lang="en-US" sz="1000" kern="1200" dirty="0">
                          <a:solidFill>
                            <a:schemeClr val="tx1"/>
                          </a:solidFill>
                          <a:latin typeface="Arial" panose="020B0604020202020204" pitchFamily="34" charset="0"/>
                          <a:ea typeface="+mn-ea"/>
                          <a:cs typeface="Arial" panose="020B0604020202020204" pitchFamily="34" charset="0"/>
                        </a:rPr>
                        <a:t>7.1</a:t>
                      </a:r>
                    </a:p>
                  </a:txBody>
                  <a:tcPr anchor="ctr">
                    <a:lnL w="12700" cap="flat" cmpd="sng" algn="ctr">
                      <a:solidFill>
                        <a:srgbClr val="0C884A"/>
                      </a:solidFill>
                      <a:prstDash val="solid"/>
                      <a:round/>
                      <a:headEnd type="none" w="med" len="med"/>
                      <a:tailEnd type="none" w="med" len="med"/>
                    </a:lnL>
                    <a:lnR w="12700" cap="flat" cmpd="sng" algn="ctr">
                      <a:solidFill>
                        <a:srgbClr val="0C884A"/>
                      </a:solidFill>
                      <a:prstDash val="solid"/>
                      <a:round/>
                      <a:headEnd type="none" w="med" len="med"/>
                      <a:tailEnd type="none" w="med" len="med"/>
                    </a:lnR>
                    <a:lnT w="12700" cap="flat" cmpd="sng" algn="ctr">
                      <a:solidFill>
                        <a:srgbClr val="0C884A"/>
                      </a:solidFill>
                      <a:prstDash val="solid"/>
                      <a:round/>
                      <a:headEnd type="none" w="med" len="med"/>
                      <a:tailEnd type="none" w="med" len="med"/>
                    </a:lnT>
                    <a:lnB w="12700" cap="flat" cmpd="sng" algn="ctr">
                      <a:solidFill>
                        <a:srgbClr val="0C884A"/>
                      </a:solidFill>
                      <a:prstDash val="solid"/>
                      <a:round/>
                      <a:headEnd type="none" w="med" len="med"/>
                      <a:tailEnd type="none" w="med" len="med"/>
                    </a:lnB>
                  </a:tcPr>
                </a:tc>
                <a:tc rowSpan="2">
                  <a:txBody>
                    <a:bodyPr/>
                    <a:lstStyle/>
                    <a:p>
                      <a:r>
                        <a:rPr lang="en-US" sz="1000" kern="1200" dirty="0">
                          <a:solidFill>
                            <a:schemeClr val="tx1"/>
                          </a:solidFill>
                          <a:latin typeface="Arial" panose="020B0604020202020204" pitchFamily="34" charset="0"/>
                          <a:ea typeface="+mn-ea"/>
                          <a:cs typeface="Arial" panose="020B0604020202020204" pitchFamily="34" charset="0"/>
                        </a:rPr>
                        <a:t>14. FFS self-assessment tool</a:t>
                      </a:r>
                      <a:endParaRPr lang="en-US" sz="1000" dirty="0">
                        <a:latin typeface="Arial" panose="020B0604020202020204" pitchFamily="34" charset="0"/>
                        <a:cs typeface="Arial" panose="020B0604020202020204" pitchFamily="34" charset="0"/>
                      </a:endParaRPr>
                    </a:p>
                  </a:txBody>
                  <a:tcPr anchor="ctr">
                    <a:lnL w="12700" cap="flat" cmpd="sng" algn="ctr">
                      <a:solidFill>
                        <a:srgbClr val="0C884A"/>
                      </a:solidFill>
                      <a:prstDash val="solid"/>
                      <a:round/>
                      <a:headEnd type="none" w="med" len="med"/>
                      <a:tailEnd type="none" w="med" len="med"/>
                    </a:lnL>
                    <a:lnR w="12700" cmpd="sng">
                      <a:solidFill>
                        <a:srgbClr val="0C884A"/>
                      </a:solidFill>
                      <a:prstDash val="solid"/>
                    </a:lnR>
                    <a:lnT w="12700" cap="flat" cmpd="sng" algn="ctr">
                      <a:solidFill>
                        <a:srgbClr val="0C884A"/>
                      </a:solidFill>
                      <a:prstDash val="solid"/>
                      <a:round/>
                      <a:headEnd type="none" w="med" len="med"/>
                      <a:tailEnd type="none" w="med" len="med"/>
                    </a:lnT>
                    <a:lnB w="12700" cap="flat" cmpd="sng" algn="ctr">
                      <a:solidFill>
                        <a:srgbClr val="0C884A"/>
                      </a:solidFill>
                      <a:prstDash val="solid"/>
                      <a:round/>
                      <a:headEnd type="none" w="med" len="med"/>
                      <a:tailEnd type="none" w="med" len="med"/>
                    </a:lnB>
                  </a:tcPr>
                </a:tc>
                <a:extLst>
                  <a:ext uri="{0D108BD9-81ED-4DB2-BD59-A6C34878D82A}">
                    <a16:rowId xmlns:a16="http://schemas.microsoft.com/office/drawing/2014/main" val="1717358458"/>
                  </a:ext>
                </a:extLst>
              </a:tr>
              <a:tr h="227106">
                <a:tc>
                  <a:txBody>
                    <a:bodyPr/>
                    <a:lstStyle/>
                    <a:p>
                      <a:r>
                        <a:rPr lang="en-US" sz="1000" kern="1200" dirty="0">
                          <a:solidFill>
                            <a:schemeClr val="tx1"/>
                          </a:solidFill>
                          <a:latin typeface="Arial" panose="020B0604020202020204" pitchFamily="34" charset="0"/>
                          <a:ea typeface="+mn-ea"/>
                          <a:cs typeface="Arial" panose="020B0604020202020204" pitchFamily="34" charset="0"/>
                        </a:rPr>
                        <a:t>End-of-season evaluation</a:t>
                      </a:r>
                    </a:p>
                  </a:txBody>
                  <a:tcPr anchor="ctr">
                    <a:lnL w="12700" cmpd="sng">
                      <a:solidFill>
                        <a:srgbClr val="0C884A"/>
                      </a:solidFill>
                      <a:prstDash val="solid"/>
                    </a:lnL>
                    <a:lnR w="12700" cap="flat" cmpd="sng" algn="ctr">
                      <a:solidFill>
                        <a:srgbClr val="0C884A"/>
                      </a:solidFill>
                      <a:prstDash val="solid"/>
                      <a:round/>
                      <a:headEnd type="none" w="med" len="med"/>
                      <a:tailEnd type="none" w="med" len="med"/>
                    </a:lnR>
                    <a:lnT w="12700" cmpd="sng">
                      <a:solidFill>
                        <a:srgbClr val="0C884A"/>
                      </a:solidFill>
                      <a:prstDash val="solid"/>
                    </a:lnT>
                    <a:lnB w="12700" cmpd="sng">
                      <a:solidFill>
                        <a:srgbClr val="0C884A"/>
                      </a:solidFill>
                      <a:prstDash val="solid"/>
                    </a:lnB>
                  </a:tcPr>
                </a:tc>
                <a:tc>
                  <a:txBody>
                    <a:bodyPr/>
                    <a:lstStyle/>
                    <a:p>
                      <a:pPr algn="ctr"/>
                      <a:r>
                        <a:rPr lang="en-US" sz="1000" kern="1200" dirty="0">
                          <a:solidFill>
                            <a:schemeClr val="tx1"/>
                          </a:solidFill>
                          <a:latin typeface="Arial" panose="020B0604020202020204" pitchFamily="34" charset="0"/>
                          <a:ea typeface="+mn-ea"/>
                          <a:cs typeface="Arial" panose="020B0604020202020204" pitchFamily="34" charset="0"/>
                        </a:rPr>
                        <a:t>7.2</a:t>
                      </a:r>
                    </a:p>
                  </a:txBody>
                  <a:tcPr anchor="ctr">
                    <a:lnL w="12700" cap="flat" cmpd="sng" algn="ctr">
                      <a:solidFill>
                        <a:srgbClr val="0C884A"/>
                      </a:solidFill>
                      <a:prstDash val="solid"/>
                      <a:round/>
                      <a:headEnd type="none" w="med" len="med"/>
                      <a:tailEnd type="none" w="med" len="med"/>
                    </a:lnL>
                    <a:lnR w="12700" cap="flat" cmpd="sng" algn="ctr">
                      <a:solidFill>
                        <a:srgbClr val="0C884A"/>
                      </a:solidFill>
                      <a:prstDash val="solid"/>
                      <a:round/>
                      <a:headEnd type="none" w="med" len="med"/>
                      <a:tailEnd type="none" w="med" len="med"/>
                    </a:lnR>
                    <a:lnT w="12700" cap="flat" cmpd="sng" algn="ctr">
                      <a:solidFill>
                        <a:srgbClr val="0C884A"/>
                      </a:solidFill>
                      <a:prstDash val="solid"/>
                      <a:round/>
                      <a:headEnd type="none" w="med" len="med"/>
                      <a:tailEnd type="none" w="med" len="med"/>
                    </a:lnT>
                    <a:lnB w="12700" cap="flat" cmpd="sng" algn="ctr">
                      <a:solidFill>
                        <a:srgbClr val="0C884A"/>
                      </a:solidFill>
                      <a:prstDash val="solid"/>
                      <a:round/>
                      <a:headEnd type="none" w="med" len="med"/>
                      <a:tailEnd type="none" w="med" len="med"/>
                    </a:lnB>
                  </a:tcPr>
                </a:tc>
                <a:tc vMerge="1">
                  <a:txBody>
                    <a:bodyPr/>
                    <a:lstStyle/>
                    <a:p>
                      <a:endParaRPr lang="en-US" sz="900" dirty="0">
                        <a:latin typeface="Arial" panose="020B0604020202020204" pitchFamily="34" charset="0"/>
                        <a:cs typeface="Arial" panose="020B0604020202020204" pitchFamily="34" charset="0"/>
                      </a:endParaRPr>
                    </a:p>
                  </a:txBody>
                  <a:tcPr anchor="ctr">
                    <a:lnL w="12700" cap="flat" cmpd="sng" algn="ctr">
                      <a:solidFill>
                        <a:srgbClr val="0C884A"/>
                      </a:solidFill>
                      <a:prstDash val="solid"/>
                      <a:round/>
                      <a:headEnd type="none" w="med" len="med"/>
                      <a:tailEnd type="none" w="med" len="med"/>
                    </a:lnL>
                    <a:lnR w="12700" cmpd="sng">
                      <a:solidFill>
                        <a:srgbClr val="0C884A"/>
                      </a:solidFill>
                      <a:prstDash val="solid"/>
                    </a:lnR>
                    <a:lnT w="12700" cap="flat" cmpd="sng" algn="ctr">
                      <a:solidFill>
                        <a:srgbClr val="0C884A"/>
                      </a:solidFill>
                      <a:prstDash val="solid"/>
                      <a:round/>
                      <a:headEnd type="none" w="med" len="med"/>
                      <a:tailEnd type="none" w="med" len="med"/>
                    </a:lnT>
                    <a:lnB w="12700" cap="flat" cmpd="sng" algn="ctr">
                      <a:solidFill>
                        <a:srgbClr val="0C884A"/>
                      </a:solidFill>
                      <a:prstDash val="solid"/>
                      <a:round/>
                      <a:headEnd type="none" w="med" len="med"/>
                      <a:tailEnd type="none" w="med" len="med"/>
                    </a:lnB>
                  </a:tcPr>
                </a:tc>
                <a:extLst>
                  <a:ext uri="{0D108BD9-81ED-4DB2-BD59-A6C34878D82A}">
                    <a16:rowId xmlns:a16="http://schemas.microsoft.com/office/drawing/2014/main" val="188322190"/>
                  </a:ext>
                </a:extLst>
              </a:tr>
            </a:tbl>
          </a:graphicData>
        </a:graphic>
      </p:graphicFrame>
      <p:sp>
        <p:nvSpPr>
          <p:cNvPr id="17" name="TextBox 16">
            <a:extLst>
              <a:ext uri="{FF2B5EF4-FFF2-40B4-BE49-F238E27FC236}">
                <a16:creationId xmlns:a16="http://schemas.microsoft.com/office/drawing/2014/main" id="{AFC6079B-2548-4D6F-B6B0-CBDD6385F62F}"/>
              </a:ext>
            </a:extLst>
          </p:cNvPr>
          <p:cNvSpPr txBox="1"/>
          <p:nvPr/>
        </p:nvSpPr>
        <p:spPr>
          <a:xfrm>
            <a:off x="903831" y="2595804"/>
            <a:ext cx="7898143" cy="261610"/>
          </a:xfrm>
          <a:prstGeom prst="rect">
            <a:avLst/>
          </a:prstGeom>
          <a:noFill/>
        </p:spPr>
        <p:txBody>
          <a:bodyPr wrap="square">
            <a:spAutoFit/>
          </a:bodyPr>
          <a:lstStyle/>
          <a:p>
            <a:pPr marL="0" indent="0" algn="just" rtl="0">
              <a:lnSpc>
                <a:spcPct val="100000"/>
              </a:lnSpc>
              <a:spcBef>
                <a:spcPts val="0"/>
              </a:spcBef>
              <a:buNone/>
            </a:pPr>
            <a:r>
              <a:rPr lang="en-US" sz="1100" b="1" dirty="0">
                <a:latin typeface="Arial" panose="020B0604020202020204" pitchFamily="34" charset="0"/>
              </a:rPr>
              <a:t>How do they come together? </a:t>
            </a:r>
            <a:r>
              <a:rPr lang="en-US" sz="1100" dirty="0">
                <a:latin typeface="Arial" panose="020B0604020202020204" pitchFamily="34" charset="0"/>
              </a:rPr>
              <a:t>The table highlights the tools available for application within the FFS. </a:t>
            </a:r>
          </a:p>
        </p:txBody>
      </p:sp>
      <p:pic>
        <p:nvPicPr>
          <p:cNvPr id="2" name="Picture 1" descr="A picture containing text&#10;&#10;Description automatically generated">
            <a:extLst>
              <a:ext uri="{FF2B5EF4-FFF2-40B4-BE49-F238E27FC236}">
                <a16:creationId xmlns:a16="http://schemas.microsoft.com/office/drawing/2014/main" id="{1C6E5CA2-5CA0-E55B-1B82-F72C1E338B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203" y="503691"/>
            <a:ext cx="1027852" cy="674001"/>
          </a:xfrm>
          <a:prstGeom prst="rect">
            <a:avLst/>
          </a:prstGeom>
        </p:spPr>
      </p:pic>
    </p:spTree>
    <p:extLst>
      <p:ext uri="{BB962C8B-B14F-4D97-AF65-F5344CB8AC3E}">
        <p14:creationId xmlns:p14="http://schemas.microsoft.com/office/powerpoint/2010/main" val="3362017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women standing outside&#10;&#10;Description automatically generated with low confidence">
            <a:extLst>
              <a:ext uri="{FF2B5EF4-FFF2-40B4-BE49-F238E27FC236}">
                <a16:creationId xmlns:a16="http://schemas.microsoft.com/office/drawing/2014/main" id="{2EBCA7EA-C000-4C1D-B376-3DDB1C2009D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506" y="0"/>
            <a:ext cx="12244840" cy="6231599"/>
          </a:xfrm>
          <a:prstGeom prst="rect">
            <a:avLst/>
          </a:prstGeom>
        </p:spPr>
      </p:pic>
      <p:sp>
        <p:nvSpPr>
          <p:cNvPr id="4" name="object 4"/>
          <p:cNvSpPr/>
          <p:nvPr/>
        </p:nvSpPr>
        <p:spPr>
          <a:xfrm>
            <a:off x="3258941" y="5571972"/>
            <a:ext cx="5674117" cy="1183883"/>
          </a:xfrm>
          <a:custGeom>
            <a:avLst/>
            <a:gdLst/>
            <a:ahLst/>
            <a:cxnLst/>
            <a:rect l="l" t="t" r="r" b="b"/>
            <a:pathLst>
              <a:path w="6257290" h="1305559">
                <a:moveTo>
                  <a:pt x="6257137" y="0"/>
                </a:moveTo>
                <a:lnTo>
                  <a:pt x="0" y="0"/>
                </a:lnTo>
                <a:lnTo>
                  <a:pt x="0" y="1305001"/>
                </a:lnTo>
                <a:lnTo>
                  <a:pt x="6257137" y="1305001"/>
                </a:lnTo>
                <a:lnTo>
                  <a:pt x="6257137" y="0"/>
                </a:lnTo>
                <a:close/>
              </a:path>
            </a:pathLst>
          </a:custGeom>
          <a:solidFill>
            <a:srgbClr val="FFFFFF"/>
          </a:solidFill>
        </p:spPr>
        <p:txBody>
          <a:bodyPr wrap="square" lIns="0" tIns="0" rIns="0" bIns="0" rtlCol="0"/>
          <a:lstStyle/>
          <a:p>
            <a:endParaRPr sz="1632"/>
          </a:p>
        </p:txBody>
      </p:sp>
      <p:sp>
        <p:nvSpPr>
          <p:cNvPr id="18" name="Title 1">
            <a:extLst>
              <a:ext uri="{FF2B5EF4-FFF2-40B4-BE49-F238E27FC236}">
                <a16:creationId xmlns:a16="http://schemas.microsoft.com/office/drawing/2014/main" id="{3C07B10E-AC46-428A-BC79-79CC3535C039}"/>
              </a:ext>
            </a:extLst>
          </p:cNvPr>
          <p:cNvSpPr txBox="1">
            <a:spLocks/>
          </p:cNvSpPr>
          <p:nvPr/>
        </p:nvSpPr>
        <p:spPr>
          <a:xfrm>
            <a:off x="381000" y="6252259"/>
            <a:ext cx="9740900" cy="529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a:lnSpc>
                <a:spcPct val="100000"/>
              </a:lnSpc>
              <a:spcBef>
                <a:spcPts val="0"/>
              </a:spcBef>
              <a:spcAft>
                <a:spcPts val="0"/>
              </a:spcAft>
            </a:pPr>
            <a:endParaRPr lang="en-US" sz="12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endParaRPr>
          </a:p>
        </p:txBody>
      </p:sp>
      <p:sp>
        <p:nvSpPr>
          <p:cNvPr id="5" name="object 5"/>
          <p:cNvSpPr txBox="1"/>
          <p:nvPr/>
        </p:nvSpPr>
        <p:spPr>
          <a:xfrm>
            <a:off x="3465266" y="5726711"/>
            <a:ext cx="3399057" cy="365956"/>
          </a:xfrm>
          <a:prstGeom prst="rect">
            <a:avLst/>
          </a:prstGeom>
        </p:spPr>
        <p:txBody>
          <a:bodyPr vert="horz" wrap="square" lIns="0" tIns="11516" rIns="0" bIns="0" rtlCol="0">
            <a:spAutoFit/>
          </a:bodyPr>
          <a:lstStyle/>
          <a:p>
            <a:pPr marL="11516" marR="4607">
              <a:lnSpc>
                <a:spcPct val="121300"/>
              </a:lnSpc>
              <a:spcBef>
                <a:spcPts val="91"/>
              </a:spcBef>
            </a:pPr>
            <a:r>
              <a:rPr sz="997" spc="-45" dirty="0">
                <a:latin typeface="Arial" panose="020B0604020202020204" pitchFamily="34" charset="0"/>
                <a:cs typeface="Arial" panose="020B0604020202020204" pitchFamily="34" charset="0"/>
              </a:rPr>
              <a:t>The </a:t>
            </a:r>
            <a:r>
              <a:rPr sz="997" dirty="0">
                <a:latin typeface="Arial" panose="020B0604020202020204" pitchFamily="34" charset="0"/>
                <a:cs typeface="Arial" panose="020B0604020202020204" pitchFamily="34" charset="0"/>
              </a:rPr>
              <a:t>SD=HS </a:t>
            </a:r>
            <a:r>
              <a:rPr sz="997" spc="-32" dirty="0">
                <a:latin typeface="Arial" panose="020B0604020202020204" pitchFamily="34" charset="0"/>
                <a:cs typeface="Arial" panose="020B0604020202020204" pitchFamily="34" charset="0"/>
              </a:rPr>
              <a:t>program </a:t>
            </a:r>
            <a:r>
              <a:rPr sz="997" spc="18" dirty="0">
                <a:latin typeface="Arial" panose="020B0604020202020204" pitchFamily="34" charset="0"/>
                <a:cs typeface="Arial" panose="020B0604020202020204" pitchFamily="34" charset="0"/>
              </a:rPr>
              <a:t>is </a:t>
            </a:r>
            <a:r>
              <a:rPr sz="997" spc="-27" dirty="0">
                <a:latin typeface="Arial" panose="020B0604020202020204" pitchFamily="34" charset="0"/>
                <a:cs typeface="Arial" panose="020B0604020202020204" pitchFamily="34" charset="0"/>
              </a:rPr>
              <a:t>grateful </a:t>
            </a:r>
            <a:r>
              <a:rPr sz="997" spc="-41" dirty="0">
                <a:latin typeface="Arial" panose="020B0604020202020204" pitchFamily="34" charset="0"/>
                <a:cs typeface="Arial" panose="020B0604020202020204" pitchFamily="34" charset="0"/>
              </a:rPr>
              <a:t>for </a:t>
            </a:r>
            <a:r>
              <a:rPr sz="997" spc="-23" dirty="0">
                <a:latin typeface="Arial" panose="020B0604020202020204" pitchFamily="34" charset="0"/>
                <a:cs typeface="Arial" panose="020B0604020202020204" pitchFamily="34" charset="0"/>
              </a:rPr>
              <a:t>the </a:t>
            </a:r>
            <a:r>
              <a:rPr sz="997" spc="-14" dirty="0">
                <a:latin typeface="Arial" panose="020B0604020202020204" pitchFamily="34" charset="0"/>
                <a:cs typeface="Arial" panose="020B0604020202020204" pitchFamily="34" charset="0"/>
              </a:rPr>
              <a:t>funding support </a:t>
            </a:r>
            <a:r>
              <a:rPr sz="997" spc="-23" dirty="0">
                <a:latin typeface="Arial" panose="020B0604020202020204" pitchFamily="34" charset="0"/>
                <a:cs typeface="Arial" panose="020B0604020202020204" pitchFamily="34" charset="0"/>
              </a:rPr>
              <a:t>of the </a:t>
            </a:r>
            <a:r>
              <a:rPr sz="997" spc="-18" dirty="0">
                <a:latin typeface="Arial" panose="020B0604020202020204" pitchFamily="34" charset="0"/>
                <a:cs typeface="Arial" panose="020B0604020202020204" pitchFamily="34" charset="0"/>
              </a:rPr>
              <a:t> </a:t>
            </a:r>
            <a:r>
              <a:rPr sz="997" dirty="0">
                <a:latin typeface="Arial" panose="020B0604020202020204" pitchFamily="34" charset="0"/>
                <a:cs typeface="Arial" panose="020B0604020202020204" pitchFamily="34" charset="0"/>
              </a:rPr>
              <a:t>Swedish</a:t>
            </a:r>
            <a:r>
              <a:rPr sz="997" spc="-82" dirty="0">
                <a:latin typeface="Arial" panose="020B0604020202020204" pitchFamily="34" charset="0"/>
                <a:cs typeface="Arial" panose="020B0604020202020204" pitchFamily="34" charset="0"/>
              </a:rPr>
              <a:t> </a:t>
            </a:r>
            <a:r>
              <a:rPr sz="997" spc="-27" dirty="0">
                <a:latin typeface="Arial" panose="020B0604020202020204" pitchFamily="34" charset="0"/>
                <a:cs typeface="Arial" panose="020B0604020202020204" pitchFamily="34" charset="0"/>
              </a:rPr>
              <a:t>International</a:t>
            </a:r>
            <a:r>
              <a:rPr sz="997" spc="-82" dirty="0">
                <a:latin typeface="Arial" panose="020B0604020202020204" pitchFamily="34" charset="0"/>
                <a:cs typeface="Arial" panose="020B0604020202020204" pitchFamily="34" charset="0"/>
              </a:rPr>
              <a:t> </a:t>
            </a:r>
            <a:r>
              <a:rPr sz="997" spc="-32" dirty="0">
                <a:latin typeface="Arial" panose="020B0604020202020204" pitchFamily="34" charset="0"/>
                <a:cs typeface="Arial" panose="020B0604020202020204" pitchFamily="34" charset="0"/>
              </a:rPr>
              <a:t>Development</a:t>
            </a:r>
            <a:r>
              <a:rPr sz="997" spc="-82" dirty="0">
                <a:latin typeface="Arial" panose="020B0604020202020204" pitchFamily="34" charset="0"/>
                <a:cs typeface="Arial" panose="020B0604020202020204" pitchFamily="34" charset="0"/>
              </a:rPr>
              <a:t> </a:t>
            </a:r>
            <a:r>
              <a:rPr sz="997" spc="-27" dirty="0">
                <a:latin typeface="Arial" panose="020B0604020202020204" pitchFamily="34" charset="0"/>
                <a:cs typeface="Arial" panose="020B0604020202020204" pitchFamily="34" charset="0"/>
              </a:rPr>
              <a:t>Cooperation</a:t>
            </a:r>
            <a:r>
              <a:rPr sz="997" spc="-82" dirty="0">
                <a:latin typeface="Arial" panose="020B0604020202020204" pitchFamily="34" charset="0"/>
                <a:cs typeface="Arial" panose="020B0604020202020204" pitchFamily="34" charset="0"/>
              </a:rPr>
              <a:t> </a:t>
            </a:r>
            <a:r>
              <a:rPr sz="997" spc="-9" dirty="0">
                <a:latin typeface="Arial" panose="020B0604020202020204" pitchFamily="34" charset="0"/>
                <a:cs typeface="Arial" panose="020B0604020202020204" pitchFamily="34" charset="0"/>
              </a:rPr>
              <a:t>Agency</a:t>
            </a:r>
            <a:r>
              <a:rPr sz="997" spc="-82" dirty="0">
                <a:latin typeface="Arial" panose="020B0604020202020204" pitchFamily="34" charset="0"/>
                <a:cs typeface="Arial" panose="020B0604020202020204" pitchFamily="34" charset="0"/>
              </a:rPr>
              <a:t> </a:t>
            </a:r>
            <a:r>
              <a:rPr sz="997" spc="-45" dirty="0">
                <a:latin typeface="Arial" panose="020B0604020202020204" pitchFamily="34" charset="0"/>
                <a:cs typeface="Arial" panose="020B0604020202020204" pitchFamily="34" charset="0"/>
              </a:rPr>
              <a:t>(Sida).</a:t>
            </a:r>
            <a:endParaRPr sz="997" dirty="0">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50C24A45-C226-47F3-B590-51069D23F59B}"/>
              </a:ext>
            </a:extLst>
          </p:cNvPr>
          <p:cNvGrpSpPr/>
          <p:nvPr/>
        </p:nvGrpSpPr>
        <p:grpSpPr>
          <a:xfrm>
            <a:off x="7028315" y="5687215"/>
            <a:ext cx="1727383" cy="508448"/>
            <a:chOff x="7070648" y="5668569"/>
            <a:chExt cx="1727383" cy="508448"/>
          </a:xfrm>
        </p:grpSpPr>
        <p:grpSp>
          <p:nvGrpSpPr>
            <p:cNvPr id="2" name="Group 1">
              <a:extLst>
                <a:ext uri="{FF2B5EF4-FFF2-40B4-BE49-F238E27FC236}">
                  <a16:creationId xmlns:a16="http://schemas.microsoft.com/office/drawing/2014/main" id="{CA4BCDF6-58E2-4056-8908-51DACFC95963}"/>
                </a:ext>
              </a:extLst>
            </p:cNvPr>
            <p:cNvGrpSpPr/>
            <p:nvPr/>
          </p:nvGrpSpPr>
          <p:grpSpPr>
            <a:xfrm>
              <a:off x="7070648" y="5668569"/>
              <a:ext cx="1727383" cy="508448"/>
              <a:chOff x="7076147" y="5857044"/>
              <a:chExt cx="1727383" cy="508448"/>
            </a:xfrm>
          </p:grpSpPr>
          <p:sp>
            <p:nvSpPr>
              <p:cNvPr id="9" name="object 13">
                <a:extLst>
                  <a:ext uri="{FF2B5EF4-FFF2-40B4-BE49-F238E27FC236}">
                    <a16:creationId xmlns:a16="http://schemas.microsoft.com/office/drawing/2014/main" id="{540C3F27-FF53-4B6A-BD8D-CCEBBE65BCF0}"/>
                  </a:ext>
                </a:extLst>
              </p:cNvPr>
              <p:cNvSpPr/>
              <p:nvPr/>
            </p:nvSpPr>
            <p:spPr>
              <a:xfrm>
                <a:off x="7867249" y="5857044"/>
                <a:ext cx="936281" cy="508448"/>
              </a:xfrm>
              <a:custGeom>
                <a:avLst/>
                <a:gdLst/>
                <a:ahLst/>
                <a:cxnLst/>
                <a:rect l="l" t="t" r="r" b="b"/>
                <a:pathLst>
                  <a:path w="1032509" h="560704">
                    <a:moveTo>
                      <a:pt x="22542" y="96189"/>
                    </a:moveTo>
                    <a:lnTo>
                      <a:pt x="1904" y="100634"/>
                    </a:lnTo>
                    <a:lnTo>
                      <a:pt x="6136" y="120799"/>
                    </a:lnTo>
                    <a:lnTo>
                      <a:pt x="16708" y="135751"/>
                    </a:lnTo>
                    <a:lnTo>
                      <a:pt x="32578" y="145049"/>
                    </a:lnTo>
                    <a:lnTo>
                      <a:pt x="52704" y="148247"/>
                    </a:lnTo>
                    <a:lnTo>
                      <a:pt x="71680" y="145446"/>
                    </a:lnTo>
                    <a:lnTo>
                      <a:pt x="87114" y="137260"/>
                    </a:lnTo>
                    <a:lnTo>
                      <a:pt x="95656" y="126352"/>
                    </a:lnTo>
                    <a:lnTo>
                      <a:pt x="52704" y="126352"/>
                    </a:lnTo>
                    <a:lnTo>
                      <a:pt x="40535" y="124362"/>
                    </a:lnTo>
                    <a:lnTo>
                      <a:pt x="31551" y="118533"/>
                    </a:lnTo>
                    <a:lnTo>
                      <a:pt x="25603" y="109073"/>
                    </a:lnTo>
                    <a:lnTo>
                      <a:pt x="22542" y="96189"/>
                    </a:lnTo>
                    <a:close/>
                  </a:path>
                  <a:path w="1032509" h="560704">
                    <a:moveTo>
                      <a:pt x="53974" y="0"/>
                    </a:moveTo>
                    <a:lnTo>
                      <a:pt x="36407" y="2949"/>
                    </a:lnTo>
                    <a:lnTo>
                      <a:pt x="21986" y="11344"/>
                    </a:lnTo>
                    <a:lnTo>
                      <a:pt x="12184" y="24635"/>
                    </a:lnTo>
                    <a:lnTo>
                      <a:pt x="8572" y="42214"/>
                    </a:lnTo>
                    <a:lnTo>
                      <a:pt x="10710" y="55048"/>
                    </a:lnTo>
                    <a:lnTo>
                      <a:pt x="16629" y="64876"/>
                    </a:lnTo>
                    <a:lnTo>
                      <a:pt x="25583" y="72263"/>
                    </a:lnTo>
                    <a:lnTo>
                      <a:pt x="36829" y="77774"/>
                    </a:lnTo>
                    <a:lnTo>
                      <a:pt x="55244" y="85394"/>
                    </a:lnTo>
                    <a:lnTo>
                      <a:pt x="54927" y="85394"/>
                    </a:lnTo>
                    <a:lnTo>
                      <a:pt x="64139" y="88678"/>
                    </a:lnTo>
                    <a:lnTo>
                      <a:pt x="71715" y="92856"/>
                    </a:lnTo>
                    <a:lnTo>
                      <a:pt x="76849" y="98700"/>
                    </a:lnTo>
                    <a:lnTo>
                      <a:pt x="78739" y="106984"/>
                    </a:lnTo>
                    <a:lnTo>
                      <a:pt x="76502" y="115904"/>
                    </a:lnTo>
                    <a:lnTo>
                      <a:pt x="70604" y="121907"/>
                    </a:lnTo>
                    <a:lnTo>
                      <a:pt x="62264" y="125290"/>
                    </a:lnTo>
                    <a:lnTo>
                      <a:pt x="52704" y="126352"/>
                    </a:lnTo>
                    <a:lnTo>
                      <a:pt x="95656" y="126352"/>
                    </a:lnTo>
                    <a:lnTo>
                      <a:pt x="97487" y="124013"/>
                    </a:lnTo>
                    <a:lnTo>
                      <a:pt x="101282" y="106032"/>
                    </a:lnTo>
                    <a:lnTo>
                      <a:pt x="98960" y="92627"/>
                    </a:lnTo>
                    <a:lnTo>
                      <a:pt x="92471" y="82378"/>
                    </a:lnTo>
                    <a:lnTo>
                      <a:pt x="82530" y="74510"/>
                    </a:lnTo>
                    <a:lnTo>
                      <a:pt x="69849" y="68249"/>
                    </a:lnTo>
                    <a:lnTo>
                      <a:pt x="49212" y="59677"/>
                    </a:lnTo>
                    <a:lnTo>
                      <a:pt x="42569" y="56631"/>
                    </a:lnTo>
                    <a:lnTo>
                      <a:pt x="36314" y="52454"/>
                    </a:lnTo>
                    <a:lnTo>
                      <a:pt x="31665" y="46729"/>
                    </a:lnTo>
                    <a:lnTo>
                      <a:pt x="29844" y="39039"/>
                    </a:lnTo>
                    <a:lnTo>
                      <a:pt x="31764" y="31072"/>
                    </a:lnTo>
                    <a:lnTo>
                      <a:pt x="36869" y="25307"/>
                    </a:lnTo>
                    <a:lnTo>
                      <a:pt x="44177" y="21805"/>
                    </a:lnTo>
                    <a:lnTo>
                      <a:pt x="52704" y="20624"/>
                    </a:lnTo>
                    <a:lnTo>
                      <a:pt x="91227" y="20624"/>
                    </a:lnTo>
                    <a:lnTo>
                      <a:pt x="85328" y="11463"/>
                    </a:lnTo>
                    <a:lnTo>
                      <a:pt x="71705" y="2949"/>
                    </a:lnTo>
                    <a:lnTo>
                      <a:pt x="53974" y="0"/>
                    </a:lnTo>
                    <a:close/>
                  </a:path>
                  <a:path w="1032509" h="560704">
                    <a:moveTo>
                      <a:pt x="91227" y="20624"/>
                    </a:moveTo>
                    <a:lnTo>
                      <a:pt x="52704" y="20624"/>
                    </a:lnTo>
                    <a:lnTo>
                      <a:pt x="61604" y="22251"/>
                    </a:lnTo>
                    <a:lnTo>
                      <a:pt x="68659" y="27212"/>
                    </a:lnTo>
                    <a:lnTo>
                      <a:pt x="73689" y="35626"/>
                    </a:lnTo>
                    <a:lnTo>
                      <a:pt x="76517" y="47612"/>
                    </a:lnTo>
                    <a:lnTo>
                      <a:pt x="97154" y="43167"/>
                    </a:lnTo>
                    <a:lnTo>
                      <a:pt x="94069" y="25037"/>
                    </a:lnTo>
                    <a:lnTo>
                      <a:pt x="91227" y="20624"/>
                    </a:lnTo>
                    <a:close/>
                  </a:path>
                  <a:path w="1032509" h="560704">
                    <a:moveTo>
                      <a:pt x="179808" y="87617"/>
                    </a:moveTo>
                    <a:lnTo>
                      <a:pt x="165404" y="87617"/>
                    </a:lnTo>
                    <a:lnTo>
                      <a:pt x="181597" y="146989"/>
                    </a:lnTo>
                    <a:lnTo>
                      <a:pt x="181597" y="147307"/>
                    </a:lnTo>
                    <a:lnTo>
                      <a:pt x="200964" y="147307"/>
                    </a:lnTo>
                    <a:lnTo>
                      <a:pt x="208289" y="118097"/>
                    </a:lnTo>
                    <a:lnTo>
                      <a:pt x="187947" y="118097"/>
                    </a:lnTo>
                    <a:lnTo>
                      <a:pt x="179808" y="87617"/>
                    </a:lnTo>
                    <a:close/>
                  </a:path>
                  <a:path w="1032509" h="560704">
                    <a:moveTo>
                      <a:pt x="123177" y="43167"/>
                    </a:moveTo>
                    <a:lnTo>
                      <a:pt x="101587" y="43167"/>
                    </a:lnTo>
                    <a:lnTo>
                      <a:pt x="127622" y="146989"/>
                    </a:lnTo>
                    <a:lnTo>
                      <a:pt x="149212" y="146989"/>
                    </a:lnTo>
                    <a:lnTo>
                      <a:pt x="157178" y="117779"/>
                    </a:lnTo>
                    <a:lnTo>
                      <a:pt x="141592" y="117779"/>
                    </a:lnTo>
                    <a:lnTo>
                      <a:pt x="123177" y="43167"/>
                    </a:lnTo>
                    <a:close/>
                  </a:path>
                  <a:path w="1032509" h="560704">
                    <a:moveTo>
                      <a:pt x="226999" y="43484"/>
                    </a:moveTo>
                    <a:lnTo>
                      <a:pt x="206362" y="43484"/>
                    </a:lnTo>
                    <a:lnTo>
                      <a:pt x="187947" y="118097"/>
                    </a:lnTo>
                    <a:lnTo>
                      <a:pt x="208289" y="118097"/>
                    </a:lnTo>
                    <a:lnTo>
                      <a:pt x="226999" y="43484"/>
                    </a:lnTo>
                    <a:close/>
                  </a:path>
                  <a:path w="1032509" h="560704">
                    <a:moveTo>
                      <a:pt x="171754" y="57454"/>
                    </a:moveTo>
                    <a:lnTo>
                      <a:pt x="157784" y="57454"/>
                    </a:lnTo>
                    <a:lnTo>
                      <a:pt x="141592" y="117779"/>
                    </a:lnTo>
                    <a:lnTo>
                      <a:pt x="157178" y="117779"/>
                    </a:lnTo>
                    <a:lnTo>
                      <a:pt x="165404" y="87617"/>
                    </a:lnTo>
                    <a:lnTo>
                      <a:pt x="179808" y="87617"/>
                    </a:lnTo>
                    <a:lnTo>
                      <a:pt x="171754" y="57454"/>
                    </a:lnTo>
                    <a:close/>
                  </a:path>
                  <a:path w="1032509" h="560704">
                    <a:moveTo>
                      <a:pt x="275564" y="42532"/>
                    </a:moveTo>
                    <a:lnTo>
                      <a:pt x="258813" y="45340"/>
                    </a:lnTo>
                    <a:lnTo>
                      <a:pt x="243940" y="54517"/>
                    </a:lnTo>
                    <a:lnTo>
                      <a:pt x="233293" y="71196"/>
                    </a:lnTo>
                    <a:lnTo>
                      <a:pt x="229222" y="96507"/>
                    </a:lnTo>
                    <a:lnTo>
                      <a:pt x="233317" y="121272"/>
                    </a:lnTo>
                    <a:lnTo>
                      <a:pt x="244098" y="137656"/>
                    </a:lnTo>
                    <a:lnTo>
                      <a:pt x="259349" y="146726"/>
                    </a:lnTo>
                    <a:lnTo>
                      <a:pt x="276834" y="149517"/>
                    </a:lnTo>
                    <a:lnTo>
                      <a:pt x="291930" y="147514"/>
                    </a:lnTo>
                    <a:lnTo>
                      <a:pt x="304496" y="141824"/>
                    </a:lnTo>
                    <a:lnTo>
                      <a:pt x="314026" y="132918"/>
                    </a:lnTo>
                    <a:lnTo>
                      <a:pt x="316096" y="128892"/>
                    </a:lnTo>
                    <a:lnTo>
                      <a:pt x="276834" y="128892"/>
                    </a:lnTo>
                    <a:lnTo>
                      <a:pt x="269274" y="127860"/>
                    </a:lnTo>
                    <a:lnTo>
                      <a:pt x="262070" y="123971"/>
                    </a:lnTo>
                    <a:lnTo>
                      <a:pt x="256296" y="116033"/>
                    </a:lnTo>
                    <a:lnTo>
                      <a:pt x="253022" y="102857"/>
                    </a:lnTo>
                    <a:lnTo>
                      <a:pt x="311690" y="102455"/>
                    </a:lnTo>
                    <a:lnTo>
                      <a:pt x="321919" y="101904"/>
                    </a:lnTo>
                    <a:lnTo>
                      <a:pt x="321919" y="95554"/>
                    </a:lnTo>
                    <a:lnTo>
                      <a:pt x="320091" y="84442"/>
                    </a:lnTo>
                    <a:lnTo>
                      <a:pt x="254292" y="84442"/>
                    </a:lnTo>
                    <a:lnTo>
                      <a:pt x="257968" y="73503"/>
                    </a:lnTo>
                    <a:lnTo>
                      <a:pt x="263698" y="66463"/>
                    </a:lnTo>
                    <a:lnTo>
                      <a:pt x="270678" y="62698"/>
                    </a:lnTo>
                    <a:lnTo>
                      <a:pt x="278104" y="61582"/>
                    </a:lnTo>
                    <a:lnTo>
                      <a:pt x="311862" y="61582"/>
                    </a:lnTo>
                    <a:lnTo>
                      <a:pt x="307195" y="54398"/>
                    </a:lnTo>
                    <a:lnTo>
                      <a:pt x="292317" y="45325"/>
                    </a:lnTo>
                    <a:lnTo>
                      <a:pt x="275564" y="42532"/>
                    </a:lnTo>
                    <a:close/>
                  </a:path>
                  <a:path w="1032509" h="560704">
                    <a:moveTo>
                      <a:pt x="300647" y="115874"/>
                    </a:moveTo>
                    <a:lnTo>
                      <a:pt x="296033" y="121525"/>
                    </a:lnTo>
                    <a:lnTo>
                      <a:pt x="290407" y="125598"/>
                    </a:lnTo>
                    <a:lnTo>
                      <a:pt x="283948" y="128063"/>
                    </a:lnTo>
                    <a:lnTo>
                      <a:pt x="276834" y="128892"/>
                    </a:lnTo>
                    <a:lnTo>
                      <a:pt x="316096" y="128892"/>
                    </a:lnTo>
                    <a:lnTo>
                      <a:pt x="320014" y="121272"/>
                    </a:lnTo>
                    <a:lnTo>
                      <a:pt x="300647" y="115874"/>
                    </a:lnTo>
                    <a:close/>
                  </a:path>
                  <a:path w="1032509" h="560704">
                    <a:moveTo>
                      <a:pt x="311862" y="61582"/>
                    </a:moveTo>
                    <a:lnTo>
                      <a:pt x="278104" y="61582"/>
                    </a:lnTo>
                    <a:lnTo>
                      <a:pt x="284796" y="62564"/>
                    </a:lnTo>
                    <a:lnTo>
                      <a:pt x="291399" y="66106"/>
                    </a:lnTo>
                    <a:lnTo>
                      <a:pt x="296990" y="73101"/>
                    </a:lnTo>
                    <a:lnTo>
                      <a:pt x="300647" y="84442"/>
                    </a:lnTo>
                    <a:lnTo>
                      <a:pt x="320091" y="84442"/>
                    </a:lnTo>
                    <a:lnTo>
                      <a:pt x="317846" y="70794"/>
                    </a:lnTo>
                    <a:lnTo>
                      <a:pt x="311862" y="61582"/>
                    </a:lnTo>
                    <a:close/>
                  </a:path>
                  <a:path w="1032509" h="560704">
                    <a:moveTo>
                      <a:pt x="379691" y="41897"/>
                    </a:moveTo>
                    <a:lnTo>
                      <a:pt x="363496" y="44690"/>
                    </a:lnTo>
                    <a:lnTo>
                      <a:pt x="348905" y="53763"/>
                    </a:lnTo>
                    <a:lnTo>
                      <a:pt x="338359" y="70159"/>
                    </a:lnTo>
                    <a:lnTo>
                      <a:pt x="334302" y="94919"/>
                    </a:lnTo>
                    <a:lnTo>
                      <a:pt x="338359" y="119679"/>
                    </a:lnTo>
                    <a:lnTo>
                      <a:pt x="348905" y="136075"/>
                    </a:lnTo>
                    <a:lnTo>
                      <a:pt x="363496" y="145149"/>
                    </a:lnTo>
                    <a:lnTo>
                      <a:pt x="379691" y="147942"/>
                    </a:lnTo>
                    <a:lnTo>
                      <a:pt x="385972" y="147495"/>
                    </a:lnTo>
                    <a:lnTo>
                      <a:pt x="392074" y="146037"/>
                    </a:lnTo>
                    <a:lnTo>
                      <a:pt x="398176" y="143388"/>
                    </a:lnTo>
                    <a:lnTo>
                      <a:pt x="404456" y="139369"/>
                    </a:lnTo>
                    <a:lnTo>
                      <a:pt x="426046" y="139369"/>
                    </a:lnTo>
                    <a:lnTo>
                      <a:pt x="426046" y="126352"/>
                    </a:lnTo>
                    <a:lnTo>
                      <a:pt x="378434" y="126352"/>
                    </a:lnTo>
                    <a:lnTo>
                      <a:pt x="370159" y="125087"/>
                    </a:lnTo>
                    <a:lnTo>
                      <a:pt x="362480" y="120280"/>
                    </a:lnTo>
                    <a:lnTo>
                      <a:pt x="356824" y="110412"/>
                    </a:lnTo>
                    <a:lnTo>
                      <a:pt x="354622" y="93967"/>
                    </a:lnTo>
                    <a:lnTo>
                      <a:pt x="356824" y="77521"/>
                    </a:lnTo>
                    <a:lnTo>
                      <a:pt x="362480" y="67654"/>
                    </a:lnTo>
                    <a:lnTo>
                      <a:pt x="370159" y="62847"/>
                    </a:lnTo>
                    <a:lnTo>
                      <a:pt x="378434" y="61582"/>
                    </a:lnTo>
                    <a:lnTo>
                      <a:pt x="426046" y="61582"/>
                    </a:lnTo>
                    <a:lnTo>
                      <a:pt x="426046" y="50469"/>
                    </a:lnTo>
                    <a:lnTo>
                      <a:pt x="404456" y="50469"/>
                    </a:lnTo>
                    <a:lnTo>
                      <a:pt x="398176" y="46451"/>
                    </a:lnTo>
                    <a:lnTo>
                      <a:pt x="392074" y="43802"/>
                    </a:lnTo>
                    <a:lnTo>
                      <a:pt x="385972" y="42343"/>
                    </a:lnTo>
                    <a:lnTo>
                      <a:pt x="379691" y="41897"/>
                    </a:lnTo>
                    <a:close/>
                  </a:path>
                  <a:path w="1032509" h="560704">
                    <a:moveTo>
                      <a:pt x="426046" y="139369"/>
                    </a:moveTo>
                    <a:lnTo>
                      <a:pt x="404456" y="139369"/>
                    </a:lnTo>
                    <a:lnTo>
                      <a:pt x="404456" y="146989"/>
                    </a:lnTo>
                    <a:lnTo>
                      <a:pt x="425094" y="146989"/>
                    </a:lnTo>
                    <a:lnTo>
                      <a:pt x="426046" y="146672"/>
                    </a:lnTo>
                    <a:lnTo>
                      <a:pt x="426046" y="139369"/>
                    </a:lnTo>
                    <a:close/>
                  </a:path>
                  <a:path w="1032509" h="560704">
                    <a:moveTo>
                      <a:pt x="426046" y="61582"/>
                    </a:moveTo>
                    <a:lnTo>
                      <a:pt x="378434" y="61582"/>
                    </a:lnTo>
                    <a:lnTo>
                      <a:pt x="386404" y="62926"/>
                    </a:lnTo>
                    <a:lnTo>
                      <a:pt x="393663" y="67336"/>
                    </a:lnTo>
                    <a:lnTo>
                      <a:pt x="399496" y="75378"/>
                    </a:lnTo>
                    <a:lnTo>
                      <a:pt x="403186" y="87617"/>
                    </a:lnTo>
                    <a:lnTo>
                      <a:pt x="403186" y="104762"/>
                    </a:lnTo>
                    <a:lnTo>
                      <a:pt x="399496" y="114966"/>
                    </a:lnTo>
                    <a:lnTo>
                      <a:pt x="393663" y="121629"/>
                    </a:lnTo>
                    <a:lnTo>
                      <a:pt x="386404" y="125255"/>
                    </a:lnTo>
                    <a:lnTo>
                      <a:pt x="378434" y="126352"/>
                    </a:lnTo>
                    <a:lnTo>
                      <a:pt x="426046" y="126352"/>
                    </a:lnTo>
                    <a:lnTo>
                      <a:pt x="426046" y="61582"/>
                    </a:lnTo>
                    <a:close/>
                  </a:path>
                  <a:path w="1032509" h="560704">
                    <a:moveTo>
                      <a:pt x="426046" y="635"/>
                    </a:moveTo>
                    <a:lnTo>
                      <a:pt x="404456" y="635"/>
                    </a:lnTo>
                    <a:lnTo>
                      <a:pt x="404456" y="50469"/>
                    </a:lnTo>
                    <a:lnTo>
                      <a:pt x="426046" y="50469"/>
                    </a:lnTo>
                    <a:lnTo>
                      <a:pt x="426046" y="635"/>
                    </a:lnTo>
                    <a:close/>
                  </a:path>
                  <a:path w="1032509" h="560704">
                    <a:moveTo>
                      <a:pt x="483196" y="42532"/>
                    </a:moveTo>
                    <a:lnTo>
                      <a:pt x="466443" y="45340"/>
                    </a:lnTo>
                    <a:lnTo>
                      <a:pt x="451565" y="54517"/>
                    </a:lnTo>
                    <a:lnTo>
                      <a:pt x="440914" y="71196"/>
                    </a:lnTo>
                    <a:lnTo>
                      <a:pt x="436841" y="96507"/>
                    </a:lnTo>
                    <a:lnTo>
                      <a:pt x="440939" y="121272"/>
                    </a:lnTo>
                    <a:lnTo>
                      <a:pt x="451724" y="137656"/>
                    </a:lnTo>
                    <a:lnTo>
                      <a:pt x="466979" y="146726"/>
                    </a:lnTo>
                    <a:lnTo>
                      <a:pt x="484466" y="149517"/>
                    </a:lnTo>
                    <a:lnTo>
                      <a:pt x="499561" y="147514"/>
                    </a:lnTo>
                    <a:lnTo>
                      <a:pt x="512122" y="141824"/>
                    </a:lnTo>
                    <a:lnTo>
                      <a:pt x="521648" y="132918"/>
                    </a:lnTo>
                    <a:lnTo>
                      <a:pt x="523717" y="128892"/>
                    </a:lnTo>
                    <a:lnTo>
                      <a:pt x="484466" y="128892"/>
                    </a:lnTo>
                    <a:lnTo>
                      <a:pt x="476906" y="127860"/>
                    </a:lnTo>
                    <a:lnTo>
                      <a:pt x="469703" y="123971"/>
                    </a:lnTo>
                    <a:lnTo>
                      <a:pt x="463928" y="116033"/>
                    </a:lnTo>
                    <a:lnTo>
                      <a:pt x="460654" y="102857"/>
                    </a:lnTo>
                    <a:lnTo>
                      <a:pt x="518909" y="102455"/>
                    </a:lnTo>
                    <a:lnTo>
                      <a:pt x="529539" y="101904"/>
                    </a:lnTo>
                    <a:lnTo>
                      <a:pt x="529539" y="95554"/>
                    </a:lnTo>
                    <a:lnTo>
                      <a:pt x="527732" y="84442"/>
                    </a:lnTo>
                    <a:lnTo>
                      <a:pt x="460654" y="84442"/>
                    </a:lnTo>
                    <a:lnTo>
                      <a:pt x="464330" y="73503"/>
                    </a:lnTo>
                    <a:lnTo>
                      <a:pt x="470060" y="66463"/>
                    </a:lnTo>
                    <a:lnTo>
                      <a:pt x="477040" y="62698"/>
                    </a:lnTo>
                    <a:lnTo>
                      <a:pt x="484466" y="61582"/>
                    </a:lnTo>
                    <a:lnTo>
                      <a:pt x="519572" y="61582"/>
                    </a:lnTo>
                    <a:lnTo>
                      <a:pt x="514940" y="54398"/>
                    </a:lnTo>
                    <a:lnTo>
                      <a:pt x="500081" y="45325"/>
                    </a:lnTo>
                    <a:lnTo>
                      <a:pt x="483196" y="42532"/>
                    </a:lnTo>
                    <a:close/>
                  </a:path>
                  <a:path w="1032509" h="560704">
                    <a:moveTo>
                      <a:pt x="508279" y="115874"/>
                    </a:moveTo>
                    <a:lnTo>
                      <a:pt x="503665" y="121525"/>
                    </a:lnTo>
                    <a:lnTo>
                      <a:pt x="498040" y="125598"/>
                    </a:lnTo>
                    <a:lnTo>
                      <a:pt x="491580" y="128063"/>
                    </a:lnTo>
                    <a:lnTo>
                      <a:pt x="484466" y="128892"/>
                    </a:lnTo>
                    <a:lnTo>
                      <a:pt x="523717" y="128892"/>
                    </a:lnTo>
                    <a:lnTo>
                      <a:pt x="527634" y="121272"/>
                    </a:lnTo>
                    <a:lnTo>
                      <a:pt x="508279" y="115874"/>
                    </a:lnTo>
                    <a:close/>
                  </a:path>
                  <a:path w="1032509" h="560704">
                    <a:moveTo>
                      <a:pt x="519572" y="61582"/>
                    </a:moveTo>
                    <a:lnTo>
                      <a:pt x="484466" y="61582"/>
                    </a:lnTo>
                    <a:lnTo>
                      <a:pt x="491159" y="62564"/>
                    </a:lnTo>
                    <a:lnTo>
                      <a:pt x="497762" y="66106"/>
                    </a:lnTo>
                    <a:lnTo>
                      <a:pt x="503353" y="73101"/>
                    </a:lnTo>
                    <a:lnTo>
                      <a:pt x="507009" y="84442"/>
                    </a:lnTo>
                    <a:lnTo>
                      <a:pt x="527732" y="84442"/>
                    </a:lnTo>
                    <a:lnTo>
                      <a:pt x="525512" y="70794"/>
                    </a:lnTo>
                    <a:lnTo>
                      <a:pt x="519572" y="61582"/>
                    </a:lnTo>
                    <a:close/>
                  </a:path>
                  <a:path w="1032509" h="560704">
                    <a:moveTo>
                      <a:pt x="619787" y="61582"/>
                    </a:moveTo>
                    <a:lnTo>
                      <a:pt x="585101" y="61582"/>
                    </a:lnTo>
                    <a:lnTo>
                      <a:pt x="590459" y="62549"/>
                    </a:lnTo>
                    <a:lnTo>
                      <a:pt x="596055" y="66225"/>
                    </a:lnTo>
                    <a:lnTo>
                      <a:pt x="600460" y="73771"/>
                    </a:lnTo>
                    <a:lnTo>
                      <a:pt x="602246" y="86347"/>
                    </a:lnTo>
                    <a:lnTo>
                      <a:pt x="602246" y="146989"/>
                    </a:lnTo>
                    <a:lnTo>
                      <a:pt x="625106" y="146354"/>
                    </a:lnTo>
                    <a:lnTo>
                      <a:pt x="625106" y="84759"/>
                    </a:lnTo>
                    <a:lnTo>
                      <a:pt x="621629" y="64350"/>
                    </a:lnTo>
                    <a:lnTo>
                      <a:pt x="619787" y="61582"/>
                    </a:lnTo>
                    <a:close/>
                  </a:path>
                  <a:path w="1032509" h="560704">
                    <a:moveTo>
                      <a:pt x="563511" y="42849"/>
                    </a:moveTo>
                    <a:lnTo>
                      <a:pt x="542874" y="42849"/>
                    </a:lnTo>
                    <a:lnTo>
                      <a:pt x="542874" y="145719"/>
                    </a:lnTo>
                    <a:lnTo>
                      <a:pt x="564464" y="145719"/>
                    </a:lnTo>
                    <a:lnTo>
                      <a:pt x="564464" y="80949"/>
                    </a:lnTo>
                    <a:lnTo>
                      <a:pt x="567554" y="71628"/>
                    </a:lnTo>
                    <a:lnTo>
                      <a:pt x="572758" y="65670"/>
                    </a:lnTo>
                    <a:lnTo>
                      <a:pt x="578974" y="62509"/>
                    </a:lnTo>
                    <a:lnTo>
                      <a:pt x="585101" y="61582"/>
                    </a:lnTo>
                    <a:lnTo>
                      <a:pt x="619787" y="61582"/>
                    </a:lnTo>
                    <a:lnTo>
                      <a:pt x="613027" y="51422"/>
                    </a:lnTo>
                    <a:lnTo>
                      <a:pt x="564464" y="51422"/>
                    </a:lnTo>
                    <a:lnTo>
                      <a:pt x="563511" y="42849"/>
                    </a:lnTo>
                    <a:close/>
                  </a:path>
                  <a:path w="1032509" h="560704">
                    <a:moveTo>
                      <a:pt x="588276" y="41579"/>
                    </a:moveTo>
                    <a:lnTo>
                      <a:pt x="582546" y="42224"/>
                    </a:lnTo>
                    <a:lnTo>
                      <a:pt x="576727" y="44119"/>
                    </a:lnTo>
                    <a:lnTo>
                      <a:pt x="570729" y="47205"/>
                    </a:lnTo>
                    <a:lnTo>
                      <a:pt x="564464" y="51422"/>
                    </a:lnTo>
                    <a:lnTo>
                      <a:pt x="613027" y="51422"/>
                    </a:lnTo>
                    <a:lnTo>
                      <a:pt x="612763" y="51025"/>
                    </a:lnTo>
                    <a:lnTo>
                      <a:pt x="600862" y="43772"/>
                    </a:lnTo>
                    <a:lnTo>
                      <a:pt x="588276" y="41579"/>
                    </a:lnTo>
                    <a:close/>
                  </a:path>
                  <a:path w="1032509" h="560704">
                    <a:moveTo>
                      <a:pt x="32384" y="408584"/>
                    </a:moveTo>
                    <a:lnTo>
                      <a:pt x="0" y="414934"/>
                    </a:lnTo>
                    <a:lnTo>
                      <a:pt x="6151" y="447024"/>
                    </a:lnTo>
                    <a:lnTo>
                      <a:pt x="23256" y="471200"/>
                    </a:lnTo>
                    <a:lnTo>
                      <a:pt x="49291" y="486448"/>
                    </a:lnTo>
                    <a:lnTo>
                      <a:pt x="82232" y="491756"/>
                    </a:lnTo>
                    <a:lnTo>
                      <a:pt x="113330" y="487192"/>
                    </a:lnTo>
                    <a:lnTo>
                      <a:pt x="138418" y="473819"/>
                    </a:lnTo>
                    <a:lnTo>
                      <a:pt x="150308" y="458419"/>
                    </a:lnTo>
                    <a:lnTo>
                      <a:pt x="80962" y="458419"/>
                    </a:lnTo>
                    <a:lnTo>
                      <a:pt x="61674" y="455050"/>
                    </a:lnTo>
                    <a:lnTo>
                      <a:pt x="47386" y="445284"/>
                    </a:lnTo>
                    <a:lnTo>
                      <a:pt x="37742" y="429626"/>
                    </a:lnTo>
                    <a:lnTo>
                      <a:pt x="32384" y="408584"/>
                    </a:lnTo>
                    <a:close/>
                  </a:path>
                  <a:path w="1032509" h="560704">
                    <a:moveTo>
                      <a:pt x="81279" y="248577"/>
                    </a:moveTo>
                    <a:lnTo>
                      <a:pt x="52342" y="253170"/>
                    </a:lnTo>
                    <a:lnTo>
                      <a:pt x="28614" y="266514"/>
                    </a:lnTo>
                    <a:lnTo>
                      <a:pt x="12566" y="287951"/>
                    </a:lnTo>
                    <a:lnTo>
                      <a:pt x="6667" y="316826"/>
                    </a:lnTo>
                    <a:lnTo>
                      <a:pt x="10100" y="338099"/>
                    </a:lnTo>
                    <a:lnTo>
                      <a:pt x="52069" y="375246"/>
                    </a:lnTo>
                    <a:lnTo>
                      <a:pt x="99474" y="396087"/>
                    </a:lnTo>
                    <a:lnTo>
                      <a:pt x="111550" y="402909"/>
                    </a:lnTo>
                    <a:lnTo>
                      <a:pt x="119997" y="412409"/>
                    </a:lnTo>
                    <a:lnTo>
                      <a:pt x="123177" y="426046"/>
                    </a:lnTo>
                    <a:lnTo>
                      <a:pt x="119483" y="441145"/>
                    </a:lnTo>
                    <a:lnTo>
                      <a:pt x="109808" y="451157"/>
                    </a:lnTo>
                    <a:lnTo>
                      <a:pt x="96265" y="456707"/>
                    </a:lnTo>
                    <a:lnTo>
                      <a:pt x="80962" y="458419"/>
                    </a:lnTo>
                    <a:lnTo>
                      <a:pt x="150308" y="458419"/>
                    </a:lnTo>
                    <a:lnTo>
                      <a:pt x="155175" y="452114"/>
                    </a:lnTo>
                    <a:lnTo>
                      <a:pt x="161277" y="422554"/>
                    </a:lnTo>
                    <a:lnTo>
                      <a:pt x="157581" y="399967"/>
                    </a:lnTo>
                    <a:lnTo>
                      <a:pt x="147188" y="382827"/>
                    </a:lnTo>
                    <a:lnTo>
                      <a:pt x="131139" y="369913"/>
                    </a:lnTo>
                    <a:lnTo>
                      <a:pt x="110477" y="360006"/>
                    </a:lnTo>
                    <a:lnTo>
                      <a:pt x="76834" y="346989"/>
                    </a:lnTo>
                    <a:lnTo>
                      <a:pt x="65881" y="341820"/>
                    </a:lnTo>
                    <a:lnTo>
                      <a:pt x="55403" y="335400"/>
                    </a:lnTo>
                    <a:lnTo>
                      <a:pt x="47545" y="326361"/>
                    </a:lnTo>
                    <a:lnTo>
                      <a:pt x="44449" y="313334"/>
                    </a:lnTo>
                    <a:lnTo>
                      <a:pt x="47615" y="300452"/>
                    </a:lnTo>
                    <a:lnTo>
                      <a:pt x="55959" y="290996"/>
                    </a:lnTo>
                    <a:lnTo>
                      <a:pt x="67756" y="285171"/>
                    </a:lnTo>
                    <a:lnTo>
                      <a:pt x="81279" y="283184"/>
                    </a:lnTo>
                    <a:lnTo>
                      <a:pt x="142455" y="283184"/>
                    </a:lnTo>
                    <a:lnTo>
                      <a:pt x="132346" y="267625"/>
                    </a:lnTo>
                    <a:lnTo>
                      <a:pt x="110070" y="253488"/>
                    </a:lnTo>
                    <a:lnTo>
                      <a:pt x="81279" y="248577"/>
                    </a:lnTo>
                    <a:close/>
                  </a:path>
                  <a:path w="1032509" h="560704">
                    <a:moveTo>
                      <a:pt x="142455" y="283184"/>
                    </a:moveTo>
                    <a:lnTo>
                      <a:pt x="81279" y="283184"/>
                    </a:lnTo>
                    <a:lnTo>
                      <a:pt x="96170" y="285886"/>
                    </a:lnTo>
                    <a:lnTo>
                      <a:pt x="107819" y="294092"/>
                    </a:lnTo>
                    <a:lnTo>
                      <a:pt x="115959" y="307953"/>
                    </a:lnTo>
                    <a:lnTo>
                      <a:pt x="120319" y="327621"/>
                    </a:lnTo>
                    <a:lnTo>
                      <a:pt x="152704" y="320001"/>
                    </a:lnTo>
                    <a:lnTo>
                      <a:pt x="146945" y="290094"/>
                    </a:lnTo>
                    <a:lnTo>
                      <a:pt x="142455" y="283184"/>
                    </a:lnTo>
                    <a:close/>
                  </a:path>
                  <a:path w="1032509" h="560704">
                    <a:moveTo>
                      <a:pt x="396836" y="315874"/>
                    </a:moveTo>
                    <a:lnTo>
                      <a:pt x="369633" y="320458"/>
                    </a:lnTo>
                    <a:lnTo>
                      <a:pt x="345373" y="335400"/>
                    </a:lnTo>
                    <a:lnTo>
                      <a:pt x="327956" y="362487"/>
                    </a:lnTo>
                    <a:lnTo>
                      <a:pt x="321284" y="403504"/>
                    </a:lnTo>
                    <a:lnTo>
                      <a:pt x="327798" y="443779"/>
                    </a:lnTo>
                    <a:lnTo>
                      <a:pt x="345055" y="470485"/>
                    </a:lnTo>
                    <a:lnTo>
                      <a:pt x="369633" y="485287"/>
                    </a:lnTo>
                    <a:lnTo>
                      <a:pt x="398106" y="489851"/>
                    </a:lnTo>
                    <a:lnTo>
                      <a:pt x="422465" y="486582"/>
                    </a:lnTo>
                    <a:lnTo>
                      <a:pt x="442953" y="477270"/>
                    </a:lnTo>
                    <a:lnTo>
                      <a:pt x="458560" y="462660"/>
                    </a:lnTo>
                    <a:lnTo>
                      <a:pt x="461193" y="457466"/>
                    </a:lnTo>
                    <a:lnTo>
                      <a:pt x="396836" y="457466"/>
                    </a:lnTo>
                    <a:lnTo>
                      <a:pt x="384932" y="455869"/>
                    </a:lnTo>
                    <a:lnTo>
                      <a:pt x="373268" y="449689"/>
                    </a:lnTo>
                    <a:lnTo>
                      <a:pt x="363629" y="436844"/>
                    </a:lnTo>
                    <a:lnTo>
                      <a:pt x="357797" y="415251"/>
                    </a:lnTo>
                    <a:lnTo>
                      <a:pt x="472401" y="415251"/>
                    </a:lnTo>
                    <a:lnTo>
                      <a:pt x="472401" y="403504"/>
                    </a:lnTo>
                    <a:lnTo>
                      <a:pt x="469796" y="386994"/>
                    </a:lnTo>
                    <a:lnTo>
                      <a:pt x="357797" y="386994"/>
                    </a:lnTo>
                    <a:lnTo>
                      <a:pt x="364447" y="369318"/>
                    </a:lnTo>
                    <a:lnTo>
                      <a:pt x="374102" y="357982"/>
                    </a:lnTo>
                    <a:lnTo>
                      <a:pt x="385602" y="351945"/>
                    </a:lnTo>
                    <a:lnTo>
                      <a:pt x="397789" y="350164"/>
                    </a:lnTo>
                    <a:lnTo>
                      <a:pt x="458199" y="350164"/>
                    </a:lnTo>
                    <a:lnTo>
                      <a:pt x="448787" y="335281"/>
                    </a:lnTo>
                    <a:lnTo>
                      <a:pt x="424583" y="320413"/>
                    </a:lnTo>
                    <a:lnTo>
                      <a:pt x="396836" y="315874"/>
                    </a:lnTo>
                    <a:close/>
                  </a:path>
                  <a:path w="1032509" h="560704">
                    <a:moveTo>
                      <a:pt x="436841" y="435876"/>
                    </a:moveTo>
                    <a:lnTo>
                      <a:pt x="428715" y="445679"/>
                    </a:lnTo>
                    <a:lnTo>
                      <a:pt x="419220" y="452386"/>
                    </a:lnTo>
                    <a:lnTo>
                      <a:pt x="408534" y="456236"/>
                    </a:lnTo>
                    <a:lnTo>
                      <a:pt x="396836" y="457466"/>
                    </a:lnTo>
                    <a:lnTo>
                      <a:pt x="461193" y="457466"/>
                    </a:lnTo>
                    <a:lnTo>
                      <a:pt x="468274" y="443496"/>
                    </a:lnTo>
                    <a:lnTo>
                      <a:pt x="436841" y="435876"/>
                    </a:lnTo>
                    <a:close/>
                  </a:path>
                  <a:path w="1032509" h="560704">
                    <a:moveTo>
                      <a:pt x="458199" y="350164"/>
                    </a:moveTo>
                    <a:lnTo>
                      <a:pt x="397789" y="350164"/>
                    </a:lnTo>
                    <a:lnTo>
                      <a:pt x="408678" y="351677"/>
                    </a:lnTo>
                    <a:lnTo>
                      <a:pt x="419419" y="357268"/>
                    </a:lnTo>
                    <a:lnTo>
                      <a:pt x="428552" y="368514"/>
                    </a:lnTo>
                    <a:lnTo>
                      <a:pt x="434619" y="386994"/>
                    </a:lnTo>
                    <a:lnTo>
                      <a:pt x="469796" y="386994"/>
                    </a:lnTo>
                    <a:lnTo>
                      <a:pt x="465908" y="362353"/>
                    </a:lnTo>
                    <a:lnTo>
                      <a:pt x="458199" y="350164"/>
                    </a:lnTo>
                    <a:close/>
                  </a:path>
                  <a:path w="1032509" h="560704">
                    <a:moveTo>
                      <a:pt x="703833" y="456196"/>
                    </a:moveTo>
                    <a:lnTo>
                      <a:pt x="600024" y="456196"/>
                    </a:lnTo>
                    <a:lnTo>
                      <a:pt x="600024" y="488581"/>
                    </a:lnTo>
                    <a:lnTo>
                      <a:pt x="703833" y="488581"/>
                    </a:lnTo>
                    <a:lnTo>
                      <a:pt x="703833" y="456196"/>
                    </a:lnTo>
                    <a:close/>
                  </a:path>
                  <a:path w="1032509" h="560704">
                    <a:moveTo>
                      <a:pt x="669226" y="319049"/>
                    </a:moveTo>
                    <a:lnTo>
                      <a:pt x="600024" y="319049"/>
                    </a:lnTo>
                    <a:lnTo>
                      <a:pt x="600024" y="351434"/>
                    </a:lnTo>
                    <a:lnTo>
                      <a:pt x="634631" y="351434"/>
                    </a:lnTo>
                    <a:lnTo>
                      <a:pt x="634631" y="456196"/>
                    </a:lnTo>
                    <a:lnTo>
                      <a:pt x="669226" y="456196"/>
                    </a:lnTo>
                    <a:lnTo>
                      <a:pt x="669226" y="319049"/>
                    </a:lnTo>
                    <a:close/>
                  </a:path>
                  <a:path w="1032509" h="560704">
                    <a:moveTo>
                      <a:pt x="650824" y="247942"/>
                    </a:moveTo>
                    <a:lnTo>
                      <a:pt x="641611" y="249847"/>
                    </a:lnTo>
                    <a:lnTo>
                      <a:pt x="634036" y="255085"/>
                    </a:lnTo>
                    <a:lnTo>
                      <a:pt x="628901" y="262943"/>
                    </a:lnTo>
                    <a:lnTo>
                      <a:pt x="627011" y="272707"/>
                    </a:lnTo>
                    <a:lnTo>
                      <a:pt x="628901" y="282468"/>
                    </a:lnTo>
                    <a:lnTo>
                      <a:pt x="634036" y="290322"/>
                    </a:lnTo>
                    <a:lnTo>
                      <a:pt x="641611" y="295556"/>
                    </a:lnTo>
                    <a:lnTo>
                      <a:pt x="650824" y="297459"/>
                    </a:lnTo>
                    <a:lnTo>
                      <a:pt x="660743" y="295377"/>
                    </a:lnTo>
                    <a:lnTo>
                      <a:pt x="668553" y="289845"/>
                    </a:lnTo>
                    <a:lnTo>
                      <a:pt x="673448" y="281932"/>
                    </a:lnTo>
                    <a:lnTo>
                      <a:pt x="674623" y="272707"/>
                    </a:lnTo>
                    <a:lnTo>
                      <a:pt x="672734" y="262943"/>
                    </a:lnTo>
                    <a:lnTo>
                      <a:pt x="667600" y="255085"/>
                    </a:lnTo>
                    <a:lnTo>
                      <a:pt x="660029" y="249847"/>
                    </a:lnTo>
                    <a:lnTo>
                      <a:pt x="650824" y="247942"/>
                    </a:lnTo>
                    <a:close/>
                  </a:path>
                  <a:path w="1032509" h="560704">
                    <a:moveTo>
                      <a:pt x="747013" y="506361"/>
                    </a:moveTo>
                    <a:lnTo>
                      <a:pt x="715581" y="513981"/>
                    </a:lnTo>
                    <a:lnTo>
                      <a:pt x="725146" y="533547"/>
                    </a:lnTo>
                    <a:lnTo>
                      <a:pt x="740425" y="548112"/>
                    </a:lnTo>
                    <a:lnTo>
                      <a:pt x="760587" y="557201"/>
                    </a:lnTo>
                    <a:lnTo>
                      <a:pt x="784796" y="560336"/>
                    </a:lnTo>
                    <a:lnTo>
                      <a:pt x="815601" y="554934"/>
                    </a:lnTo>
                    <a:lnTo>
                      <a:pt x="839117" y="539977"/>
                    </a:lnTo>
                    <a:lnTo>
                      <a:pt x="847088" y="527951"/>
                    </a:lnTo>
                    <a:lnTo>
                      <a:pt x="787018" y="527951"/>
                    </a:lnTo>
                    <a:lnTo>
                      <a:pt x="775321" y="526542"/>
                    </a:lnTo>
                    <a:lnTo>
                      <a:pt x="764635" y="522395"/>
                    </a:lnTo>
                    <a:lnTo>
                      <a:pt x="755140" y="515628"/>
                    </a:lnTo>
                    <a:lnTo>
                      <a:pt x="747013" y="506361"/>
                    </a:lnTo>
                    <a:close/>
                  </a:path>
                  <a:path w="1032509" h="560704">
                    <a:moveTo>
                      <a:pt x="859396" y="474611"/>
                    </a:moveTo>
                    <a:lnTo>
                      <a:pt x="823836" y="474611"/>
                    </a:lnTo>
                    <a:lnTo>
                      <a:pt x="824788" y="490169"/>
                    </a:lnTo>
                    <a:lnTo>
                      <a:pt x="822234" y="505582"/>
                    </a:lnTo>
                    <a:lnTo>
                      <a:pt x="814828" y="517513"/>
                    </a:lnTo>
                    <a:lnTo>
                      <a:pt x="802961" y="525218"/>
                    </a:lnTo>
                    <a:lnTo>
                      <a:pt x="787018" y="527951"/>
                    </a:lnTo>
                    <a:lnTo>
                      <a:pt x="847088" y="527951"/>
                    </a:lnTo>
                    <a:lnTo>
                      <a:pt x="854123" y="517340"/>
                    </a:lnTo>
                    <a:lnTo>
                      <a:pt x="859396" y="488899"/>
                    </a:lnTo>
                    <a:lnTo>
                      <a:pt x="859396" y="474611"/>
                    </a:lnTo>
                    <a:close/>
                  </a:path>
                  <a:path w="1032509" h="560704">
                    <a:moveTo>
                      <a:pt x="782891" y="316826"/>
                    </a:moveTo>
                    <a:lnTo>
                      <a:pt x="757183" y="321544"/>
                    </a:lnTo>
                    <a:lnTo>
                      <a:pt x="733440" y="336710"/>
                    </a:lnTo>
                    <a:lnTo>
                      <a:pt x="716008" y="363841"/>
                    </a:lnTo>
                    <a:lnTo>
                      <a:pt x="709231" y="404456"/>
                    </a:lnTo>
                    <a:lnTo>
                      <a:pt x="716008" y="445466"/>
                    </a:lnTo>
                    <a:lnTo>
                      <a:pt x="733440" y="472549"/>
                    </a:lnTo>
                    <a:lnTo>
                      <a:pt x="757183" y="487490"/>
                    </a:lnTo>
                    <a:lnTo>
                      <a:pt x="782891" y="492074"/>
                    </a:lnTo>
                    <a:lnTo>
                      <a:pt x="791962" y="491310"/>
                    </a:lnTo>
                    <a:lnTo>
                      <a:pt x="801692" y="488581"/>
                    </a:lnTo>
                    <a:lnTo>
                      <a:pt x="812257" y="483233"/>
                    </a:lnTo>
                    <a:lnTo>
                      <a:pt x="823836" y="474611"/>
                    </a:lnTo>
                    <a:lnTo>
                      <a:pt x="859396" y="474611"/>
                    </a:lnTo>
                    <a:lnTo>
                      <a:pt x="859396" y="457149"/>
                    </a:lnTo>
                    <a:lnTo>
                      <a:pt x="784161" y="457149"/>
                    </a:lnTo>
                    <a:lnTo>
                      <a:pt x="770692" y="455115"/>
                    </a:lnTo>
                    <a:lnTo>
                      <a:pt x="758086" y="447308"/>
                    </a:lnTo>
                    <a:lnTo>
                      <a:pt x="748755" y="431169"/>
                    </a:lnTo>
                    <a:lnTo>
                      <a:pt x="745108" y="404139"/>
                    </a:lnTo>
                    <a:lnTo>
                      <a:pt x="748735" y="377087"/>
                    </a:lnTo>
                    <a:lnTo>
                      <a:pt x="757928" y="360602"/>
                    </a:lnTo>
                    <a:lnTo>
                      <a:pt x="770156" y="352391"/>
                    </a:lnTo>
                    <a:lnTo>
                      <a:pt x="782891" y="350164"/>
                    </a:lnTo>
                    <a:lnTo>
                      <a:pt x="859396" y="350164"/>
                    </a:lnTo>
                    <a:lnTo>
                      <a:pt x="859396" y="334289"/>
                    </a:lnTo>
                    <a:lnTo>
                      <a:pt x="825106" y="334289"/>
                    </a:lnTo>
                    <a:lnTo>
                      <a:pt x="814222" y="326069"/>
                    </a:lnTo>
                    <a:lnTo>
                      <a:pt x="803994" y="320676"/>
                    </a:lnTo>
                    <a:lnTo>
                      <a:pt x="793768" y="317724"/>
                    </a:lnTo>
                    <a:lnTo>
                      <a:pt x="782891" y="316826"/>
                    </a:lnTo>
                    <a:close/>
                  </a:path>
                  <a:path w="1032509" h="560704">
                    <a:moveTo>
                      <a:pt x="859396" y="350164"/>
                    </a:moveTo>
                    <a:lnTo>
                      <a:pt x="782891" y="350164"/>
                    </a:lnTo>
                    <a:lnTo>
                      <a:pt x="796829" y="352654"/>
                    </a:lnTo>
                    <a:lnTo>
                      <a:pt x="808955" y="360324"/>
                    </a:lnTo>
                    <a:lnTo>
                      <a:pt x="818285" y="373470"/>
                    </a:lnTo>
                    <a:lnTo>
                      <a:pt x="823836" y="392391"/>
                    </a:lnTo>
                    <a:lnTo>
                      <a:pt x="824153" y="392391"/>
                    </a:lnTo>
                    <a:lnTo>
                      <a:pt x="824153" y="421601"/>
                    </a:lnTo>
                    <a:lnTo>
                      <a:pt x="818305" y="438937"/>
                    </a:lnTo>
                    <a:lnTo>
                      <a:pt x="808558" y="449848"/>
                    </a:lnTo>
                    <a:lnTo>
                      <a:pt x="796611" y="455522"/>
                    </a:lnTo>
                    <a:lnTo>
                      <a:pt x="784161" y="457149"/>
                    </a:lnTo>
                    <a:lnTo>
                      <a:pt x="859396" y="457149"/>
                    </a:lnTo>
                    <a:lnTo>
                      <a:pt x="859396" y="350164"/>
                    </a:lnTo>
                    <a:close/>
                  </a:path>
                  <a:path w="1032509" h="560704">
                    <a:moveTo>
                      <a:pt x="859396" y="318096"/>
                    </a:moveTo>
                    <a:lnTo>
                      <a:pt x="826058" y="318096"/>
                    </a:lnTo>
                    <a:lnTo>
                      <a:pt x="825106" y="334289"/>
                    </a:lnTo>
                    <a:lnTo>
                      <a:pt x="859396" y="334289"/>
                    </a:lnTo>
                    <a:lnTo>
                      <a:pt x="859396" y="318096"/>
                    </a:lnTo>
                    <a:close/>
                  </a:path>
                  <a:path w="1032509" h="560704">
                    <a:moveTo>
                      <a:pt x="956856" y="315874"/>
                    </a:moveTo>
                    <a:lnTo>
                      <a:pt x="929652" y="320458"/>
                    </a:lnTo>
                    <a:lnTo>
                      <a:pt x="905392" y="335400"/>
                    </a:lnTo>
                    <a:lnTo>
                      <a:pt x="887976" y="362487"/>
                    </a:lnTo>
                    <a:lnTo>
                      <a:pt x="881303" y="403504"/>
                    </a:lnTo>
                    <a:lnTo>
                      <a:pt x="887817" y="443779"/>
                    </a:lnTo>
                    <a:lnTo>
                      <a:pt x="905075" y="470485"/>
                    </a:lnTo>
                    <a:lnTo>
                      <a:pt x="929652" y="485287"/>
                    </a:lnTo>
                    <a:lnTo>
                      <a:pt x="958126" y="489851"/>
                    </a:lnTo>
                    <a:lnTo>
                      <a:pt x="982484" y="486582"/>
                    </a:lnTo>
                    <a:lnTo>
                      <a:pt x="1002972" y="477270"/>
                    </a:lnTo>
                    <a:lnTo>
                      <a:pt x="1018580" y="462660"/>
                    </a:lnTo>
                    <a:lnTo>
                      <a:pt x="1021212" y="457466"/>
                    </a:lnTo>
                    <a:lnTo>
                      <a:pt x="956856" y="457466"/>
                    </a:lnTo>
                    <a:lnTo>
                      <a:pt x="944951" y="455869"/>
                    </a:lnTo>
                    <a:lnTo>
                      <a:pt x="933288" y="449689"/>
                    </a:lnTo>
                    <a:lnTo>
                      <a:pt x="923648" y="436844"/>
                    </a:lnTo>
                    <a:lnTo>
                      <a:pt x="917816" y="415251"/>
                    </a:lnTo>
                    <a:lnTo>
                      <a:pt x="1032421" y="415251"/>
                    </a:lnTo>
                    <a:lnTo>
                      <a:pt x="1032421" y="403504"/>
                    </a:lnTo>
                    <a:lnTo>
                      <a:pt x="1029815" y="386994"/>
                    </a:lnTo>
                    <a:lnTo>
                      <a:pt x="919086" y="386994"/>
                    </a:lnTo>
                    <a:lnTo>
                      <a:pt x="925736" y="369318"/>
                    </a:lnTo>
                    <a:lnTo>
                      <a:pt x="935391" y="357982"/>
                    </a:lnTo>
                    <a:lnTo>
                      <a:pt x="946891" y="351945"/>
                    </a:lnTo>
                    <a:lnTo>
                      <a:pt x="959078" y="350164"/>
                    </a:lnTo>
                    <a:lnTo>
                      <a:pt x="1018218" y="350164"/>
                    </a:lnTo>
                    <a:lnTo>
                      <a:pt x="1008807" y="335281"/>
                    </a:lnTo>
                    <a:lnTo>
                      <a:pt x="984602" y="320413"/>
                    </a:lnTo>
                    <a:lnTo>
                      <a:pt x="956856" y="315874"/>
                    </a:lnTo>
                    <a:close/>
                  </a:path>
                  <a:path w="1032509" h="560704">
                    <a:moveTo>
                      <a:pt x="996861" y="435876"/>
                    </a:moveTo>
                    <a:lnTo>
                      <a:pt x="988735" y="445679"/>
                    </a:lnTo>
                    <a:lnTo>
                      <a:pt x="979239" y="452386"/>
                    </a:lnTo>
                    <a:lnTo>
                      <a:pt x="968553" y="456236"/>
                    </a:lnTo>
                    <a:lnTo>
                      <a:pt x="956856" y="457466"/>
                    </a:lnTo>
                    <a:lnTo>
                      <a:pt x="1021212" y="457466"/>
                    </a:lnTo>
                    <a:lnTo>
                      <a:pt x="1028293" y="443496"/>
                    </a:lnTo>
                    <a:lnTo>
                      <a:pt x="996861" y="435876"/>
                    </a:lnTo>
                    <a:close/>
                  </a:path>
                  <a:path w="1032509" h="560704">
                    <a:moveTo>
                      <a:pt x="1018218" y="350164"/>
                    </a:moveTo>
                    <a:lnTo>
                      <a:pt x="959078" y="350164"/>
                    </a:lnTo>
                    <a:lnTo>
                      <a:pt x="970101" y="351677"/>
                    </a:lnTo>
                    <a:lnTo>
                      <a:pt x="980827" y="357268"/>
                    </a:lnTo>
                    <a:lnTo>
                      <a:pt x="989886" y="368514"/>
                    </a:lnTo>
                    <a:lnTo>
                      <a:pt x="995908" y="386994"/>
                    </a:lnTo>
                    <a:lnTo>
                      <a:pt x="1029815" y="386994"/>
                    </a:lnTo>
                    <a:lnTo>
                      <a:pt x="1025927" y="362353"/>
                    </a:lnTo>
                    <a:lnTo>
                      <a:pt x="1018218" y="350164"/>
                    </a:lnTo>
                    <a:close/>
                  </a:path>
                  <a:path w="1032509" h="560704">
                    <a:moveTo>
                      <a:pt x="526999" y="319049"/>
                    </a:moveTo>
                    <a:lnTo>
                      <a:pt x="493356" y="319049"/>
                    </a:lnTo>
                    <a:lnTo>
                      <a:pt x="493356" y="489851"/>
                    </a:lnTo>
                    <a:lnTo>
                      <a:pt x="528904" y="489851"/>
                    </a:lnTo>
                    <a:lnTo>
                      <a:pt x="528904" y="391439"/>
                    </a:lnTo>
                    <a:lnTo>
                      <a:pt x="534390" y="374299"/>
                    </a:lnTo>
                    <a:lnTo>
                      <a:pt x="543271" y="362904"/>
                    </a:lnTo>
                    <a:lnTo>
                      <a:pt x="554175" y="356568"/>
                    </a:lnTo>
                    <a:lnTo>
                      <a:pt x="565734" y="354609"/>
                    </a:lnTo>
                    <a:lnTo>
                      <a:pt x="585101" y="354609"/>
                    </a:lnTo>
                    <a:lnTo>
                      <a:pt x="585101" y="338416"/>
                    </a:lnTo>
                    <a:lnTo>
                      <a:pt x="527951" y="338416"/>
                    </a:lnTo>
                    <a:lnTo>
                      <a:pt x="526999" y="319049"/>
                    </a:lnTo>
                    <a:close/>
                  </a:path>
                  <a:path w="1032509" h="560704">
                    <a:moveTo>
                      <a:pt x="585101" y="354609"/>
                    </a:moveTo>
                    <a:lnTo>
                      <a:pt x="571131" y="354609"/>
                    </a:lnTo>
                    <a:lnTo>
                      <a:pt x="576529" y="355561"/>
                    </a:lnTo>
                    <a:lnTo>
                      <a:pt x="585101" y="356831"/>
                    </a:lnTo>
                    <a:lnTo>
                      <a:pt x="585101" y="354609"/>
                    </a:lnTo>
                    <a:close/>
                  </a:path>
                  <a:path w="1032509" h="560704">
                    <a:moveTo>
                      <a:pt x="578751" y="316826"/>
                    </a:moveTo>
                    <a:lnTo>
                      <a:pt x="568909" y="316826"/>
                    </a:lnTo>
                    <a:lnTo>
                      <a:pt x="558803" y="318369"/>
                    </a:lnTo>
                    <a:lnTo>
                      <a:pt x="548311" y="322740"/>
                    </a:lnTo>
                    <a:lnTo>
                      <a:pt x="537878" y="329551"/>
                    </a:lnTo>
                    <a:lnTo>
                      <a:pt x="527951" y="338416"/>
                    </a:lnTo>
                    <a:lnTo>
                      <a:pt x="585101" y="338416"/>
                    </a:lnTo>
                    <a:lnTo>
                      <a:pt x="585101" y="319049"/>
                    </a:lnTo>
                    <a:lnTo>
                      <a:pt x="578751" y="316826"/>
                    </a:lnTo>
                    <a:close/>
                  </a:path>
                  <a:path w="1032509" h="560704">
                    <a:moveTo>
                      <a:pt x="201282" y="317779"/>
                    </a:moveTo>
                    <a:lnTo>
                      <a:pt x="164452" y="317779"/>
                    </a:lnTo>
                    <a:lnTo>
                      <a:pt x="225094" y="488581"/>
                    </a:lnTo>
                    <a:lnTo>
                      <a:pt x="259372" y="488581"/>
                    </a:lnTo>
                    <a:lnTo>
                      <a:pt x="277070" y="438734"/>
                    </a:lnTo>
                    <a:lnTo>
                      <a:pt x="242239" y="438734"/>
                    </a:lnTo>
                    <a:lnTo>
                      <a:pt x="201282" y="317779"/>
                    </a:lnTo>
                    <a:close/>
                  </a:path>
                  <a:path w="1032509" h="560704">
                    <a:moveTo>
                      <a:pt x="320014" y="317779"/>
                    </a:moveTo>
                    <a:lnTo>
                      <a:pt x="283184" y="317779"/>
                    </a:lnTo>
                    <a:lnTo>
                      <a:pt x="242239" y="438734"/>
                    </a:lnTo>
                    <a:lnTo>
                      <a:pt x="277070" y="438734"/>
                    </a:lnTo>
                    <a:lnTo>
                      <a:pt x="320014" y="317779"/>
                    </a:lnTo>
                    <a:close/>
                  </a:path>
                </a:pathLst>
              </a:custGeom>
              <a:solidFill>
                <a:srgbClr val="015393"/>
              </a:solidFill>
            </p:spPr>
            <p:txBody>
              <a:bodyPr wrap="square" lIns="0" tIns="0" rIns="0" bIns="0" rtlCol="0"/>
              <a:lstStyle/>
              <a:p>
                <a:endParaRPr sz="1632"/>
              </a:p>
            </p:txBody>
          </p:sp>
          <p:sp>
            <p:nvSpPr>
              <p:cNvPr id="10" name="object 15">
                <a:extLst>
                  <a:ext uri="{FF2B5EF4-FFF2-40B4-BE49-F238E27FC236}">
                    <a16:creationId xmlns:a16="http://schemas.microsoft.com/office/drawing/2014/main" id="{30159FE0-E28C-44F6-A6BF-D554016777F3}"/>
                  </a:ext>
                </a:extLst>
              </p:cNvPr>
              <p:cNvSpPr/>
              <p:nvPr/>
            </p:nvSpPr>
            <p:spPr>
              <a:xfrm>
                <a:off x="7076147" y="5858196"/>
                <a:ext cx="708257" cy="442805"/>
              </a:xfrm>
              <a:custGeom>
                <a:avLst/>
                <a:gdLst/>
                <a:ahLst/>
                <a:cxnLst/>
                <a:rect l="l" t="t" r="r" b="b"/>
                <a:pathLst>
                  <a:path w="781050" h="488315">
                    <a:moveTo>
                      <a:pt x="244449" y="292696"/>
                    </a:moveTo>
                    <a:lnTo>
                      <a:pt x="0" y="292696"/>
                    </a:lnTo>
                    <a:lnTo>
                      <a:pt x="0" y="488264"/>
                    </a:lnTo>
                    <a:lnTo>
                      <a:pt x="244449" y="488264"/>
                    </a:lnTo>
                    <a:lnTo>
                      <a:pt x="244449" y="292696"/>
                    </a:lnTo>
                    <a:close/>
                  </a:path>
                  <a:path w="781050" h="488315">
                    <a:moveTo>
                      <a:pt x="244449" y="0"/>
                    </a:moveTo>
                    <a:lnTo>
                      <a:pt x="0" y="0"/>
                    </a:lnTo>
                    <a:lnTo>
                      <a:pt x="0" y="195567"/>
                    </a:lnTo>
                    <a:lnTo>
                      <a:pt x="244449" y="195567"/>
                    </a:lnTo>
                    <a:lnTo>
                      <a:pt x="244449" y="0"/>
                    </a:lnTo>
                    <a:close/>
                  </a:path>
                  <a:path w="781050" h="488315">
                    <a:moveTo>
                      <a:pt x="780669" y="292696"/>
                    </a:moveTo>
                    <a:lnTo>
                      <a:pt x="341604" y="292696"/>
                    </a:lnTo>
                    <a:lnTo>
                      <a:pt x="341604" y="488264"/>
                    </a:lnTo>
                    <a:lnTo>
                      <a:pt x="780669" y="488264"/>
                    </a:lnTo>
                    <a:lnTo>
                      <a:pt x="780669" y="292696"/>
                    </a:lnTo>
                    <a:close/>
                  </a:path>
                  <a:path w="781050" h="488315">
                    <a:moveTo>
                      <a:pt x="780669" y="0"/>
                    </a:moveTo>
                    <a:lnTo>
                      <a:pt x="341604" y="0"/>
                    </a:lnTo>
                    <a:lnTo>
                      <a:pt x="341604" y="195567"/>
                    </a:lnTo>
                    <a:lnTo>
                      <a:pt x="780669" y="195567"/>
                    </a:lnTo>
                    <a:lnTo>
                      <a:pt x="780669" y="0"/>
                    </a:lnTo>
                    <a:close/>
                  </a:path>
                </a:pathLst>
              </a:custGeom>
              <a:solidFill>
                <a:srgbClr val="015393"/>
              </a:solidFill>
            </p:spPr>
            <p:txBody>
              <a:bodyPr wrap="square" lIns="0" tIns="0" rIns="0" bIns="0" rtlCol="0"/>
              <a:lstStyle/>
              <a:p>
                <a:endParaRPr sz="1632"/>
              </a:p>
            </p:txBody>
          </p:sp>
        </p:grpSp>
        <p:sp>
          <p:nvSpPr>
            <p:cNvPr id="11" name="object 14">
              <a:extLst>
                <a:ext uri="{FF2B5EF4-FFF2-40B4-BE49-F238E27FC236}">
                  <a16:creationId xmlns:a16="http://schemas.microsoft.com/office/drawing/2014/main" id="{29B0FD88-00E8-4135-A042-9E3C14A4DC85}"/>
                </a:ext>
              </a:extLst>
            </p:cNvPr>
            <p:cNvSpPr/>
            <p:nvPr/>
          </p:nvSpPr>
          <p:spPr>
            <a:xfrm>
              <a:off x="7070648" y="5670297"/>
              <a:ext cx="708833" cy="442229"/>
            </a:xfrm>
            <a:custGeom>
              <a:avLst/>
              <a:gdLst/>
              <a:ahLst/>
              <a:cxnLst/>
              <a:rect l="l" t="t" r="r" b="b"/>
              <a:pathLst>
                <a:path w="781684" h="487679">
                  <a:moveTo>
                    <a:pt x="781621" y="194310"/>
                  </a:moveTo>
                  <a:lnTo>
                    <a:pt x="780681" y="194310"/>
                  </a:lnTo>
                  <a:lnTo>
                    <a:pt x="780681" y="195567"/>
                  </a:lnTo>
                  <a:lnTo>
                    <a:pt x="341617" y="195567"/>
                  </a:lnTo>
                  <a:lnTo>
                    <a:pt x="341617" y="194310"/>
                  </a:lnTo>
                  <a:lnTo>
                    <a:pt x="341604" y="0"/>
                  </a:lnTo>
                  <a:lnTo>
                    <a:pt x="244462" y="0"/>
                  </a:lnTo>
                  <a:lnTo>
                    <a:pt x="244462" y="194310"/>
                  </a:lnTo>
                  <a:lnTo>
                    <a:pt x="0" y="194310"/>
                  </a:lnTo>
                  <a:lnTo>
                    <a:pt x="0" y="195567"/>
                  </a:lnTo>
                  <a:lnTo>
                    <a:pt x="0" y="293370"/>
                  </a:lnTo>
                  <a:lnTo>
                    <a:pt x="244462" y="293370"/>
                  </a:lnTo>
                  <a:lnTo>
                    <a:pt x="244462" y="487680"/>
                  </a:lnTo>
                  <a:lnTo>
                    <a:pt x="341604" y="487680"/>
                  </a:lnTo>
                  <a:lnTo>
                    <a:pt x="341604" y="293370"/>
                  </a:lnTo>
                  <a:lnTo>
                    <a:pt x="781621" y="293370"/>
                  </a:lnTo>
                  <a:lnTo>
                    <a:pt x="781621" y="195567"/>
                  </a:lnTo>
                  <a:lnTo>
                    <a:pt x="781621" y="194310"/>
                  </a:lnTo>
                  <a:close/>
                </a:path>
              </a:pathLst>
            </a:custGeom>
            <a:solidFill>
              <a:srgbClr val="FECC08"/>
            </a:solidFill>
          </p:spPr>
          <p:txBody>
            <a:bodyPr wrap="square" lIns="0" tIns="0" rIns="0" bIns="0" rtlCol="0"/>
            <a:lstStyle/>
            <a:p>
              <a:endParaRPr sz="1632" dirty="0"/>
            </a:p>
          </p:txBody>
        </p:sp>
      </p:grpSp>
      <p:sp>
        <p:nvSpPr>
          <p:cNvPr id="14" name="Title 1">
            <a:extLst>
              <a:ext uri="{FF2B5EF4-FFF2-40B4-BE49-F238E27FC236}">
                <a16:creationId xmlns:a16="http://schemas.microsoft.com/office/drawing/2014/main" id="{43C40F69-D096-4DEB-B9A4-77DD6FB88CAF}"/>
              </a:ext>
            </a:extLst>
          </p:cNvPr>
          <p:cNvSpPr txBox="1">
            <a:spLocks/>
          </p:cNvSpPr>
          <p:nvPr/>
        </p:nvSpPr>
        <p:spPr>
          <a:xfrm>
            <a:off x="10871200" y="6176962"/>
            <a:ext cx="939800" cy="6304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en-US" sz="1800" b="1" dirty="0">
              <a:solidFill>
                <a:srgbClr val="0C884A"/>
              </a:solidFill>
              <a:latin typeface="Oxfam TSTAR PRO Medium" panose="02000806030000020004" pitchFamily="2" charset="0"/>
            </a:endParaRPr>
          </a:p>
        </p:txBody>
      </p:sp>
      <p:sp>
        <p:nvSpPr>
          <p:cNvPr id="16" name="Title 1">
            <a:extLst>
              <a:ext uri="{FF2B5EF4-FFF2-40B4-BE49-F238E27FC236}">
                <a16:creationId xmlns:a16="http://schemas.microsoft.com/office/drawing/2014/main" id="{1D9D5CA1-013A-4119-AFF9-A0D0DFA8ACC8}"/>
              </a:ext>
            </a:extLst>
          </p:cNvPr>
          <p:cNvSpPr txBox="1">
            <a:spLocks/>
          </p:cNvSpPr>
          <p:nvPr/>
        </p:nvSpPr>
        <p:spPr>
          <a:xfrm>
            <a:off x="268965" y="6226054"/>
            <a:ext cx="5753934" cy="5509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a:lnSpc>
                <a:spcPct val="100000"/>
              </a:lnSpc>
              <a:spcBef>
                <a:spcPts val="0"/>
              </a:spcBef>
              <a:spcAft>
                <a:spcPts val="0"/>
              </a:spcAft>
            </a:pP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Carlos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Zaparolli</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Left</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to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right</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Cleta Ramírez López, Susana Matías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Ortíz</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Ana Martín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Jeronimo</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and Isabel Matías holding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maize</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seeds</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Los Ramírez Aldea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Chaluitz</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Community</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Todos Santos Cuchumatanes in Guatemala</a:t>
            </a:r>
          </a:p>
        </p:txBody>
      </p:sp>
      <p:pic>
        <p:nvPicPr>
          <p:cNvPr id="6" name="Picture 5" descr="A picture containing text&#10;&#10;Description automatically generated">
            <a:extLst>
              <a:ext uri="{FF2B5EF4-FFF2-40B4-BE49-F238E27FC236}">
                <a16:creationId xmlns:a16="http://schemas.microsoft.com/office/drawing/2014/main" id="{7E273128-1FE1-9E3A-7F52-B978564C96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203" y="503691"/>
            <a:ext cx="1027852" cy="674001"/>
          </a:xfrm>
          <a:prstGeom prst="rect">
            <a:avLst/>
          </a:prstGeom>
        </p:spPr>
      </p:pic>
      <p:pic>
        <p:nvPicPr>
          <p:cNvPr id="8" name="Picture 11" descr="A picture containing text, clipart&#10;&#10;Description automatically generated">
            <a:extLst>
              <a:ext uri="{FF2B5EF4-FFF2-40B4-BE49-F238E27FC236}">
                <a16:creationId xmlns:a16="http://schemas.microsoft.com/office/drawing/2014/main" id="{352C7F54-49BB-2BE7-D60D-236A76D338DD}"/>
              </a:ext>
            </a:extLst>
          </p:cNvPr>
          <p:cNvPicPr>
            <a:picLocks noChangeAspect="1"/>
          </p:cNvPicPr>
          <p:nvPr/>
        </p:nvPicPr>
        <p:blipFill>
          <a:blip r:embed="rId4"/>
          <a:stretch>
            <a:fillRect/>
          </a:stretch>
        </p:blipFill>
        <p:spPr>
          <a:xfrm>
            <a:off x="1797050" y="499534"/>
            <a:ext cx="1358900" cy="334434"/>
          </a:xfrm>
          <a:prstGeom prst="rect">
            <a:avLst/>
          </a:prstGeom>
        </p:spPr>
      </p:pic>
    </p:spTree>
    <p:extLst>
      <p:ext uri="{BB962C8B-B14F-4D97-AF65-F5344CB8AC3E}">
        <p14:creationId xmlns:p14="http://schemas.microsoft.com/office/powerpoint/2010/main" val="236650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3F5563-A359-4157-8D89-5F5228C1C697}"/>
              </a:ext>
            </a:extLst>
          </p:cNvPr>
          <p:cNvSpPr/>
          <p:nvPr/>
        </p:nvSpPr>
        <p:spPr>
          <a:xfrm>
            <a:off x="0" y="2894"/>
            <a:ext cx="12192000" cy="6855106"/>
          </a:xfrm>
          <a:prstGeom prst="rect">
            <a:avLst/>
          </a:prstGeom>
          <a:solidFill>
            <a:srgbClr val="0C884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bject 3"/>
          <p:cNvSpPr txBox="1">
            <a:spLocks noGrp="1"/>
          </p:cNvSpPr>
          <p:nvPr>
            <p:ph type="title"/>
          </p:nvPr>
        </p:nvSpPr>
        <p:spPr>
          <a:xfrm>
            <a:off x="2433795" y="823976"/>
            <a:ext cx="7099174" cy="557150"/>
          </a:xfrm>
          <a:prstGeom prst="rect">
            <a:avLst/>
          </a:prstGeom>
        </p:spPr>
        <p:txBody>
          <a:bodyPr vert="horz" wrap="square" lIns="0" tIns="43762" rIns="0" bIns="0" rtlCol="0" anchor="ctr">
            <a:spAutoFit/>
          </a:bodyPr>
          <a:lstStyle/>
          <a:p>
            <a:pPr marL="11516" marR="4607">
              <a:lnSpc>
                <a:spcPts val="2022"/>
              </a:lnSpc>
              <a:spcBef>
                <a:spcPts val="345"/>
              </a:spcBef>
            </a:pPr>
            <a:r>
              <a:rPr lang="en-US" sz="2176" spc="-41" dirty="0">
                <a:solidFill>
                  <a:schemeClr val="bg1"/>
                </a:solidFill>
                <a:latin typeface="Oxfam TSTAR PRO Medium" panose="02000806030000020004" pitchFamily="2" charset="0"/>
                <a:cs typeface="Arial"/>
              </a:rPr>
              <a:t>Online course for Farmer Field Schools on Farmer Seed Production and Marketing</a:t>
            </a:r>
            <a:endParaRPr lang="en-US" sz="2176" dirty="0">
              <a:solidFill>
                <a:schemeClr val="bg1"/>
              </a:solidFill>
              <a:latin typeface="Oxfam TSTAR PRO Medium" panose="02000806030000020004" pitchFamily="2" charset="0"/>
              <a:cs typeface="Arial"/>
            </a:endParaRPr>
          </a:p>
        </p:txBody>
      </p:sp>
      <p:sp>
        <p:nvSpPr>
          <p:cNvPr id="4" name="object 4"/>
          <p:cNvSpPr txBox="1"/>
          <p:nvPr/>
        </p:nvSpPr>
        <p:spPr>
          <a:xfrm>
            <a:off x="2433795" y="1529178"/>
            <a:ext cx="7465117" cy="4504846"/>
          </a:xfrm>
          <a:prstGeom prst="rect">
            <a:avLst/>
          </a:prstGeom>
        </p:spPr>
        <p:txBody>
          <a:bodyPr vert="horz" wrap="square" lIns="0" tIns="11516" rIns="0" bIns="0" rtlCol="0">
            <a:spAutoFit/>
          </a:bodyPr>
          <a:lstStyle/>
          <a:p>
            <a:pPr marL="11516" marR="4607" algn="just">
              <a:spcBef>
                <a:spcPts val="91"/>
              </a:spcBef>
            </a:pPr>
            <a:r>
              <a:rPr sz="1451" spc="-18" dirty="0">
                <a:solidFill>
                  <a:schemeClr val="bg1"/>
                </a:solidFill>
                <a:latin typeface="Oxfam TSTAR PRO Light" panose="02000806030000020004" pitchFamily="2" charset="0"/>
                <a:cs typeface="Trebuchet MS"/>
              </a:rPr>
              <a:t>This</a:t>
            </a:r>
            <a:r>
              <a:rPr sz="1451" spc="-82" dirty="0">
                <a:solidFill>
                  <a:schemeClr val="bg1"/>
                </a:solidFill>
                <a:latin typeface="Oxfam TSTAR PRO Light" panose="02000806030000020004" pitchFamily="2" charset="0"/>
                <a:cs typeface="Trebuchet MS"/>
              </a:rPr>
              <a:t> </a:t>
            </a:r>
            <a:r>
              <a:rPr sz="1451" spc="-27" dirty="0">
                <a:solidFill>
                  <a:schemeClr val="bg1"/>
                </a:solidFill>
                <a:latin typeface="Oxfam TSTAR PRO Light" panose="02000806030000020004" pitchFamily="2" charset="0"/>
                <a:cs typeface="Trebuchet MS"/>
              </a:rPr>
              <a:t>module</a:t>
            </a:r>
            <a:r>
              <a:rPr sz="1451" spc="-77" dirty="0">
                <a:solidFill>
                  <a:schemeClr val="bg1"/>
                </a:solidFill>
                <a:latin typeface="Oxfam TSTAR PRO Light" panose="02000806030000020004" pitchFamily="2" charset="0"/>
                <a:cs typeface="Trebuchet MS"/>
              </a:rPr>
              <a:t> </a:t>
            </a:r>
            <a:r>
              <a:rPr sz="1451" spc="18" dirty="0">
                <a:solidFill>
                  <a:schemeClr val="bg1"/>
                </a:solidFill>
                <a:latin typeface="Oxfam TSTAR PRO Light" panose="02000806030000020004" pitchFamily="2" charset="0"/>
                <a:cs typeface="Trebuchet MS"/>
              </a:rPr>
              <a:t>is</a:t>
            </a:r>
            <a:r>
              <a:rPr sz="1451" spc="-77" dirty="0">
                <a:solidFill>
                  <a:schemeClr val="bg1"/>
                </a:solidFill>
                <a:latin typeface="Oxfam TSTAR PRO Light" panose="02000806030000020004" pitchFamily="2" charset="0"/>
                <a:cs typeface="Trebuchet MS"/>
              </a:rPr>
              <a:t> </a:t>
            </a:r>
            <a:r>
              <a:rPr sz="1451" spc="-23" dirty="0">
                <a:solidFill>
                  <a:schemeClr val="bg1"/>
                </a:solidFill>
                <a:latin typeface="Oxfam TSTAR PRO Light" panose="02000806030000020004" pitchFamily="2" charset="0"/>
                <a:cs typeface="Trebuchet MS"/>
              </a:rPr>
              <a:t>authored</a:t>
            </a:r>
            <a:r>
              <a:rPr sz="1451" spc="-77" dirty="0">
                <a:solidFill>
                  <a:schemeClr val="bg1"/>
                </a:solidFill>
                <a:latin typeface="Oxfam TSTAR PRO Light" panose="02000806030000020004" pitchFamily="2" charset="0"/>
                <a:cs typeface="Trebuchet MS"/>
              </a:rPr>
              <a:t> </a:t>
            </a:r>
            <a:r>
              <a:rPr sz="1451" spc="-27" dirty="0">
                <a:solidFill>
                  <a:schemeClr val="bg1"/>
                </a:solidFill>
                <a:latin typeface="Oxfam TSTAR PRO Light" panose="02000806030000020004" pitchFamily="2" charset="0"/>
                <a:cs typeface="Trebuchet MS"/>
              </a:rPr>
              <a:t>by</a:t>
            </a:r>
            <a:r>
              <a:rPr sz="1451" spc="-77" dirty="0">
                <a:solidFill>
                  <a:schemeClr val="bg1"/>
                </a:solidFill>
                <a:latin typeface="Oxfam TSTAR PRO Light" panose="02000806030000020004" pitchFamily="2" charset="0"/>
                <a:cs typeface="Trebuchet MS"/>
              </a:rPr>
              <a:t> </a:t>
            </a:r>
            <a:r>
              <a:rPr lang="en-US" sz="1451" spc="-32" dirty="0">
                <a:solidFill>
                  <a:schemeClr val="bg1"/>
                </a:solidFill>
                <a:latin typeface="Oxfam TSTAR PRO Light" panose="02000806030000020004" pitchFamily="2" charset="0"/>
                <a:cs typeface="Trebuchet MS"/>
              </a:rPr>
              <a:t>Connie </a:t>
            </a:r>
            <a:r>
              <a:rPr lang="en-US" sz="1451" spc="-32" dirty="0">
                <a:solidFill>
                  <a:schemeClr val="bg1"/>
                </a:solidFill>
                <a:latin typeface="Oxfam TSTAR PRO Light" panose="02000806030000020004" pitchFamily="2" charset="0"/>
              </a:rPr>
              <a:t>Formson, Hilton Mbozi, Jorge Chávez-</a:t>
            </a:r>
            <a:r>
              <a:rPr lang="en-US" sz="1451" spc="-32" dirty="0" err="1">
                <a:solidFill>
                  <a:schemeClr val="bg1"/>
                </a:solidFill>
                <a:latin typeface="Oxfam TSTAR PRO Light" panose="02000806030000020004" pitchFamily="2" charset="0"/>
              </a:rPr>
              <a:t>Tafur</a:t>
            </a:r>
            <a:r>
              <a:rPr lang="en-US" sz="1451" spc="-32" dirty="0">
                <a:solidFill>
                  <a:schemeClr val="bg1"/>
                </a:solidFill>
                <a:latin typeface="Oxfam TSTAR PRO Light" panose="02000806030000020004" pitchFamily="2" charset="0"/>
              </a:rPr>
              <a:t>, Bert Visser and Myrthe Meeuwissen</a:t>
            </a:r>
            <a:r>
              <a:rPr sz="1451" spc="-32" dirty="0">
                <a:solidFill>
                  <a:schemeClr val="bg1"/>
                </a:solidFill>
                <a:latin typeface="Oxfam TSTAR PRO Light" panose="02000806030000020004" pitchFamily="2" charset="0"/>
              </a:rPr>
              <a:t>. This  work is part of </a:t>
            </a:r>
            <a:r>
              <a:rPr sz="1451" spc="-23" dirty="0">
                <a:solidFill>
                  <a:schemeClr val="bg1"/>
                </a:solidFill>
                <a:latin typeface="Oxfam TSTAR PRO Light" panose="02000806030000020004" pitchFamily="2" charset="0"/>
                <a:cs typeface="Trebuchet MS"/>
              </a:rPr>
              <a:t>the</a:t>
            </a:r>
            <a:r>
              <a:rPr sz="1451" spc="-77" dirty="0">
                <a:solidFill>
                  <a:schemeClr val="bg1"/>
                </a:solidFill>
                <a:latin typeface="Oxfam TSTAR PRO Light" panose="02000806030000020004" pitchFamily="2" charset="0"/>
                <a:cs typeface="Trebuchet MS"/>
              </a:rPr>
              <a:t> </a:t>
            </a:r>
            <a:r>
              <a:rPr sz="1451" spc="-5" dirty="0">
                <a:solidFill>
                  <a:schemeClr val="bg1"/>
                </a:solidFill>
                <a:latin typeface="Oxfam TSTAR PRO Light" panose="02000806030000020004" pitchFamily="2" charset="0"/>
                <a:cs typeface="Trebuchet MS"/>
              </a:rPr>
              <a:t>Sowing</a:t>
            </a:r>
            <a:r>
              <a:rPr sz="1451" spc="-77" dirty="0">
                <a:solidFill>
                  <a:schemeClr val="bg1"/>
                </a:solidFill>
                <a:latin typeface="Oxfam TSTAR PRO Light" panose="02000806030000020004" pitchFamily="2" charset="0"/>
                <a:cs typeface="Trebuchet MS"/>
              </a:rPr>
              <a:t> </a:t>
            </a:r>
            <a:r>
              <a:rPr sz="1451" spc="-32" dirty="0">
                <a:solidFill>
                  <a:schemeClr val="bg1"/>
                </a:solidFill>
                <a:latin typeface="Oxfam TSTAR PRO Light" panose="02000806030000020004" pitchFamily="2" charset="0"/>
                <a:cs typeface="Trebuchet MS"/>
              </a:rPr>
              <a:t>Diversity</a:t>
            </a:r>
            <a:r>
              <a:rPr sz="1451" spc="-73" dirty="0">
                <a:solidFill>
                  <a:schemeClr val="bg1"/>
                </a:solidFill>
                <a:latin typeface="Oxfam TSTAR PRO Light" panose="02000806030000020004" pitchFamily="2" charset="0"/>
                <a:cs typeface="Trebuchet MS"/>
              </a:rPr>
              <a:t> </a:t>
            </a:r>
            <a:r>
              <a:rPr sz="1451" spc="68" dirty="0">
                <a:solidFill>
                  <a:schemeClr val="bg1"/>
                </a:solidFill>
                <a:latin typeface="Oxfam TSTAR PRO Light" panose="02000806030000020004" pitchFamily="2" charset="0"/>
                <a:cs typeface="Trebuchet MS"/>
              </a:rPr>
              <a:t>=</a:t>
            </a:r>
            <a:r>
              <a:rPr sz="1451" spc="-77" dirty="0">
                <a:solidFill>
                  <a:schemeClr val="bg1"/>
                </a:solidFill>
                <a:latin typeface="Oxfam TSTAR PRO Light" panose="02000806030000020004" pitchFamily="2" charset="0"/>
                <a:cs typeface="Trebuchet MS"/>
              </a:rPr>
              <a:t> </a:t>
            </a:r>
            <a:r>
              <a:rPr sz="1451" spc="-18" dirty="0">
                <a:solidFill>
                  <a:schemeClr val="bg1"/>
                </a:solidFill>
                <a:latin typeface="Oxfam TSTAR PRO Light" panose="02000806030000020004" pitchFamily="2" charset="0"/>
                <a:cs typeface="Trebuchet MS"/>
              </a:rPr>
              <a:t>Harvesting</a:t>
            </a:r>
            <a:r>
              <a:rPr sz="1451" spc="-77" dirty="0">
                <a:solidFill>
                  <a:schemeClr val="bg1"/>
                </a:solidFill>
                <a:latin typeface="Oxfam TSTAR PRO Light" panose="02000806030000020004" pitchFamily="2" charset="0"/>
                <a:cs typeface="Trebuchet MS"/>
              </a:rPr>
              <a:t> </a:t>
            </a:r>
            <a:r>
              <a:rPr sz="1451" spc="-23" dirty="0">
                <a:solidFill>
                  <a:schemeClr val="bg1"/>
                </a:solidFill>
                <a:latin typeface="Oxfam TSTAR PRO Light" panose="02000806030000020004" pitchFamily="2" charset="0"/>
                <a:cs typeface="Trebuchet MS"/>
              </a:rPr>
              <a:t>Security</a:t>
            </a:r>
            <a:r>
              <a:rPr sz="1451" spc="-77" dirty="0">
                <a:solidFill>
                  <a:schemeClr val="bg1"/>
                </a:solidFill>
                <a:latin typeface="Oxfam TSTAR PRO Light" panose="02000806030000020004" pitchFamily="2" charset="0"/>
                <a:cs typeface="Trebuchet MS"/>
              </a:rPr>
              <a:t> </a:t>
            </a:r>
            <a:r>
              <a:rPr sz="1451" spc="-32" dirty="0">
                <a:solidFill>
                  <a:schemeClr val="bg1"/>
                </a:solidFill>
                <a:latin typeface="Oxfam TSTAR PRO Light" panose="02000806030000020004" pitchFamily="2" charset="0"/>
                <a:cs typeface="Trebuchet MS"/>
              </a:rPr>
              <a:t>program</a:t>
            </a:r>
            <a:r>
              <a:rPr sz="1451" spc="-73" dirty="0">
                <a:solidFill>
                  <a:schemeClr val="bg1"/>
                </a:solidFill>
                <a:latin typeface="Oxfam TSTAR PRO Light" panose="02000806030000020004" pitchFamily="2" charset="0"/>
                <a:cs typeface="Trebuchet MS"/>
              </a:rPr>
              <a:t> </a:t>
            </a:r>
            <a:r>
              <a:rPr sz="1451" spc="5" dirty="0">
                <a:solidFill>
                  <a:schemeClr val="bg1"/>
                </a:solidFill>
                <a:latin typeface="Oxfam TSTAR PRO Light" panose="02000806030000020004" pitchFamily="2" charset="0"/>
                <a:cs typeface="Trebuchet MS"/>
              </a:rPr>
              <a:t>Phase</a:t>
            </a:r>
            <a:r>
              <a:rPr sz="1451" spc="-77" dirty="0">
                <a:solidFill>
                  <a:schemeClr val="bg1"/>
                </a:solidFill>
                <a:latin typeface="Oxfam TSTAR PRO Light" panose="02000806030000020004" pitchFamily="2" charset="0"/>
                <a:cs typeface="Trebuchet MS"/>
              </a:rPr>
              <a:t> </a:t>
            </a:r>
            <a:r>
              <a:rPr sz="1451" spc="-59" dirty="0">
                <a:solidFill>
                  <a:schemeClr val="bg1"/>
                </a:solidFill>
                <a:latin typeface="Oxfam TSTAR PRO Light" panose="02000806030000020004" pitchFamily="2" charset="0"/>
                <a:cs typeface="Trebuchet MS"/>
              </a:rPr>
              <a:t>II</a:t>
            </a:r>
            <a:r>
              <a:rPr sz="1451" spc="-77" dirty="0">
                <a:solidFill>
                  <a:schemeClr val="bg1"/>
                </a:solidFill>
                <a:latin typeface="Oxfam TSTAR PRO Light" panose="02000806030000020004" pitchFamily="2" charset="0"/>
                <a:cs typeface="Trebuchet MS"/>
              </a:rPr>
              <a:t> </a:t>
            </a:r>
            <a:r>
              <a:rPr sz="1451" spc="-23" dirty="0">
                <a:solidFill>
                  <a:schemeClr val="bg1"/>
                </a:solidFill>
                <a:latin typeface="Oxfam TSTAR PRO Light" panose="02000806030000020004" pitchFamily="2" charset="0"/>
                <a:cs typeface="Trebuchet MS"/>
              </a:rPr>
              <a:t>(2019-2022).</a:t>
            </a:r>
            <a:r>
              <a:rPr sz="1451" spc="-73" dirty="0">
                <a:solidFill>
                  <a:schemeClr val="bg1"/>
                </a:solidFill>
                <a:latin typeface="Oxfam TSTAR PRO Light" panose="02000806030000020004" pitchFamily="2" charset="0"/>
                <a:cs typeface="Trebuchet MS"/>
              </a:rPr>
              <a:t> </a:t>
            </a:r>
            <a:r>
              <a:rPr sz="1451" spc="-9" dirty="0">
                <a:solidFill>
                  <a:schemeClr val="bg1"/>
                </a:solidFill>
                <a:latin typeface="Oxfam TSTAR PRO Light" panose="02000806030000020004" pitchFamily="2" charset="0"/>
                <a:cs typeface="Trebuchet MS"/>
              </a:rPr>
              <a:t>Funding </a:t>
            </a:r>
            <a:r>
              <a:rPr sz="1451" spc="-290" dirty="0">
                <a:solidFill>
                  <a:schemeClr val="bg1"/>
                </a:solidFill>
                <a:latin typeface="Oxfam TSTAR PRO Light" panose="02000806030000020004" pitchFamily="2" charset="0"/>
                <a:cs typeface="Trebuchet MS"/>
              </a:rPr>
              <a:t> </a:t>
            </a:r>
            <a:r>
              <a:rPr sz="1451" spc="-41" dirty="0">
                <a:solidFill>
                  <a:schemeClr val="bg1"/>
                </a:solidFill>
                <a:latin typeface="Oxfam TSTAR PRO Light" panose="02000806030000020004" pitchFamily="2" charset="0"/>
                <a:cs typeface="Trebuchet MS"/>
              </a:rPr>
              <a:t>for </a:t>
            </a:r>
            <a:r>
              <a:rPr sz="1451" spc="-23" dirty="0">
                <a:solidFill>
                  <a:schemeClr val="bg1"/>
                </a:solidFill>
                <a:latin typeface="Oxfam TSTAR PRO Light" panose="02000806030000020004" pitchFamily="2" charset="0"/>
                <a:cs typeface="Trebuchet MS"/>
              </a:rPr>
              <a:t>the </a:t>
            </a:r>
            <a:r>
              <a:rPr sz="1451" spc="-32" dirty="0">
                <a:solidFill>
                  <a:schemeClr val="bg1"/>
                </a:solidFill>
                <a:latin typeface="Oxfam TSTAR PRO Light" panose="02000806030000020004" pitchFamily="2" charset="0"/>
                <a:cs typeface="Trebuchet MS"/>
              </a:rPr>
              <a:t>program </a:t>
            </a:r>
            <a:r>
              <a:rPr sz="1451" spc="18" dirty="0">
                <a:solidFill>
                  <a:schemeClr val="bg1"/>
                </a:solidFill>
                <a:latin typeface="Oxfam TSTAR PRO Light" panose="02000806030000020004" pitchFamily="2" charset="0"/>
                <a:cs typeface="Trebuchet MS"/>
              </a:rPr>
              <a:t>is </a:t>
            </a:r>
            <a:r>
              <a:rPr sz="1451" spc="-32" dirty="0">
                <a:solidFill>
                  <a:schemeClr val="bg1"/>
                </a:solidFill>
                <a:latin typeface="Oxfam TSTAR PRO Light" panose="02000806030000020004" pitchFamily="2" charset="0"/>
                <a:cs typeface="Trebuchet MS"/>
              </a:rPr>
              <a:t>provided </a:t>
            </a:r>
            <a:r>
              <a:rPr sz="1451" spc="-27" dirty="0">
                <a:solidFill>
                  <a:schemeClr val="bg1"/>
                </a:solidFill>
                <a:latin typeface="Oxfam TSTAR PRO Light" panose="02000806030000020004" pitchFamily="2" charset="0"/>
                <a:cs typeface="Trebuchet MS"/>
              </a:rPr>
              <a:t>by </a:t>
            </a:r>
            <a:r>
              <a:rPr sz="1451" spc="-23" dirty="0">
                <a:solidFill>
                  <a:schemeClr val="bg1"/>
                </a:solidFill>
                <a:latin typeface="Oxfam TSTAR PRO Light" panose="02000806030000020004" pitchFamily="2" charset="0"/>
                <a:cs typeface="Trebuchet MS"/>
              </a:rPr>
              <a:t>the </a:t>
            </a:r>
            <a:r>
              <a:rPr sz="1451" dirty="0">
                <a:solidFill>
                  <a:schemeClr val="bg1"/>
                </a:solidFill>
                <a:latin typeface="Oxfam TSTAR PRO Light" panose="02000806030000020004" pitchFamily="2" charset="0"/>
                <a:cs typeface="Trebuchet MS"/>
              </a:rPr>
              <a:t>Swedish </a:t>
            </a:r>
            <a:r>
              <a:rPr sz="1451" spc="-27" dirty="0">
                <a:solidFill>
                  <a:schemeClr val="bg1"/>
                </a:solidFill>
                <a:latin typeface="Oxfam TSTAR PRO Light" panose="02000806030000020004" pitchFamily="2" charset="0"/>
                <a:cs typeface="Trebuchet MS"/>
              </a:rPr>
              <a:t>International </a:t>
            </a:r>
            <a:r>
              <a:rPr sz="1451" spc="-32" dirty="0">
                <a:solidFill>
                  <a:schemeClr val="bg1"/>
                </a:solidFill>
                <a:latin typeface="Oxfam TSTAR PRO Light" panose="02000806030000020004" pitchFamily="2" charset="0"/>
                <a:cs typeface="Trebuchet MS"/>
              </a:rPr>
              <a:t>Development </a:t>
            </a:r>
            <a:r>
              <a:rPr sz="1451" spc="-27" dirty="0">
                <a:solidFill>
                  <a:schemeClr val="bg1"/>
                </a:solidFill>
                <a:latin typeface="Oxfam TSTAR PRO Light" panose="02000806030000020004" pitchFamily="2" charset="0"/>
                <a:cs typeface="Trebuchet MS"/>
              </a:rPr>
              <a:t>Cooperation </a:t>
            </a:r>
            <a:r>
              <a:rPr sz="1451" spc="-9" dirty="0">
                <a:solidFill>
                  <a:schemeClr val="bg1"/>
                </a:solidFill>
                <a:latin typeface="Oxfam TSTAR PRO Light" panose="02000806030000020004" pitchFamily="2" charset="0"/>
                <a:cs typeface="Trebuchet MS"/>
              </a:rPr>
              <a:t>Agency </a:t>
            </a:r>
            <a:r>
              <a:rPr sz="1451" spc="-5" dirty="0">
                <a:solidFill>
                  <a:schemeClr val="bg1"/>
                </a:solidFill>
                <a:latin typeface="Oxfam TSTAR PRO Light" panose="02000806030000020004" pitchFamily="2" charset="0"/>
                <a:cs typeface="Trebuchet MS"/>
              </a:rPr>
              <a:t> </a:t>
            </a:r>
            <a:r>
              <a:rPr sz="1451" spc="-45" dirty="0">
                <a:solidFill>
                  <a:schemeClr val="bg1"/>
                </a:solidFill>
                <a:latin typeface="Oxfam TSTAR PRO Light" panose="02000806030000020004" pitchFamily="2" charset="0"/>
                <a:cs typeface="Trebuchet MS"/>
              </a:rPr>
              <a:t>(Sida).</a:t>
            </a:r>
            <a:endParaRPr sz="1451" dirty="0">
              <a:solidFill>
                <a:schemeClr val="bg1"/>
              </a:solidFill>
              <a:latin typeface="Oxfam TSTAR PRO Light" panose="02000806030000020004" pitchFamily="2" charset="0"/>
              <a:cs typeface="Trebuchet MS"/>
            </a:endParaRPr>
          </a:p>
          <a:p>
            <a:pPr algn="just">
              <a:spcBef>
                <a:spcPts val="27"/>
              </a:spcBef>
            </a:pPr>
            <a:endParaRPr sz="1632" dirty="0">
              <a:solidFill>
                <a:schemeClr val="bg1"/>
              </a:solidFill>
              <a:latin typeface="Oxfam TSTAR PRO Light" panose="02000806030000020004" pitchFamily="2" charset="0"/>
              <a:cs typeface="Trebuchet MS"/>
            </a:endParaRPr>
          </a:p>
          <a:p>
            <a:pPr marL="11516" marR="376585" algn="just"/>
            <a:r>
              <a:rPr lang="en-US" sz="1451" b="1" spc="-41" dirty="0">
                <a:solidFill>
                  <a:schemeClr val="bg1"/>
                </a:solidFill>
                <a:latin typeface="Oxfam TSTAR PRO Light" panose="02000806030000020004" pitchFamily="2" charset="0"/>
                <a:cs typeface="Tahoma"/>
              </a:rPr>
              <a:t>CITATION:</a:t>
            </a:r>
            <a:r>
              <a:rPr lang="en-US" sz="1451" b="1" spc="-77" dirty="0">
                <a:solidFill>
                  <a:schemeClr val="bg1"/>
                </a:solidFill>
                <a:latin typeface="Oxfam TSTAR PRO Light" panose="02000806030000020004" pitchFamily="2" charset="0"/>
                <a:cs typeface="Tahoma"/>
              </a:rPr>
              <a:t> </a:t>
            </a:r>
            <a:r>
              <a:rPr lang="en-US" sz="1451" spc="-63" dirty="0">
                <a:solidFill>
                  <a:schemeClr val="bg1"/>
                </a:solidFill>
                <a:latin typeface="Oxfam TSTAR PRO Light" panose="02000806030000020004" pitchFamily="2" charset="0"/>
                <a:cs typeface="Trebuchet MS"/>
              </a:rPr>
              <a:t>Oxfam</a:t>
            </a:r>
            <a:r>
              <a:rPr lang="en-US" sz="1451" spc="-82" dirty="0">
                <a:solidFill>
                  <a:schemeClr val="bg1"/>
                </a:solidFill>
                <a:latin typeface="Oxfam TSTAR PRO Light" panose="02000806030000020004" pitchFamily="2" charset="0"/>
                <a:cs typeface="Trebuchet MS"/>
              </a:rPr>
              <a:t> </a:t>
            </a:r>
            <a:r>
              <a:rPr lang="en-US" sz="1451" spc="-50" dirty="0">
                <a:solidFill>
                  <a:schemeClr val="bg1"/>
                </a:solidFill>
                <a:latin typeface="Oxfam TSTAR PRO Light" panose="02000806030000020004" pitchFamily="2" charset="0"/>
                <a:cs typeface="Trebuchet MS"/>
              </a:rPr>
              <a:t>Novib.</a:t>
            </a:r>
            <a:r>
              <a:rPr lang="en-US" sz="1451" spc="-82" dirty="0">
                <a:solidFill>
                  <a:schemeClr val="bg1"/>
                </a:solidFill>
                <a:latin typeface="Oxfam TSTAR PRO Light" panose="02000806030000020004" pitchFamily="2" charset="0"/>
                <a:cs typeface="Trebuchet MS"/>
              </a:rPr>
              <a:t> </a:t>
            </a:r>
            <a:r>
              <a:rPr lang="en-US" sz="1451" spc="-32" dirty="0">
                <a:solidFill>
                  <a:schemeClr val="bg1"/>
                </a:solidFill>
                <a:latin typeface="Oxfam TSTAR PRO Light" panose="02000806030000020004" pitchFamily="2" charset="0"/>
                <a:cs typeface="Trebuchet MS"/>
              </a:rPr>
              <a:t>2021.</a:t>
            </a:r>
            <a:r>
              <a:rPr lang="en-US" sz="1451" spc="-82" dirty="0">
                <a:solidFill>
                  <a:schemeClr val="bg1"/>
                </a:solidFill>
                <a:latin typeface="Oxfam TSTAR PRO Light" panose="02000806030000020004" pitchFamily="2" charset="0"/>
                <a:cs typeface="Trebuchet MS"/>
              </a:rPr>
              <a:t> </a:t>
            </a:r>
            <a:r>
              <a:rPr lang="en-US" sz="1451" spc="-45" dirty="0">
                <a:solidFill>
                  <a:schemeClr val="bg1"/>
                </a:solidFill>
                <a:latin typeface="Oxfam TSTAR PRO Light" panose="02000806030000020004" pitchFamily="2" charset="0"/>
                <a:cs typeface="Trebuchet MS"/>
              </a:rPr>
              <a:t>Online Course for Farmer Field Schools on Farmer Seed Production and Marketing. The Hague: Oxfam Novib.</a:t>
            </a:r>
          </a:p>
          <a:p>
            <a:pPr marL="11516" marR="376585" algn="just"/>
            <a:endParaRPr lang="en-US" sz="1451" b="1" spc="-45" dirty="0">
              <a:solidFill>
                <a:schemeClr val="bg1"/>
              </a:solidFill>
              <a:latin typeface="Oxfam TSTAR PRO Light" panose="02000806030000020004" pitchFamily="2" charset="0"/>
              <a:cs typeface="Tahoma"/>
            </a:endParaRPr>
          </a:p>
          <a:p>
            <a:pPr marL="11516" marR="376585" algn="just"/>
            <a:r>
              <a:rPr lang="en-US" sz="1451" b="1" spc="-36" dirty="0">
                <a:solidFill>
                  <a:schemeClr val="bg1"/>
                </a:solidFill>
                <a:latin typeface="Oxfam TSTAR PRO Light" panose="02000806030000020004" pitchFamily="2" charset="0"/>
                <a:cs typeface="Tahoma"/>
              </a:rPr>
              <a:t>CONTACT:</a:t>
            </a:r>
            <a:r>
              <a:rPr lang="en-US" sz="1451" b="1" spc="-73" dirty="0">
                <a:solidFill>
                  <a:schemeClr val="bg1"/>
                </a:solidFill>
                <a:latin typeface="Oxfam TSTAR PRO Light" panose="02000806030000020004" pitchFamily="2" charset="0"/>
                <a:cs typeface="Tahoma"/>
              </a:rPr>
              <a:t> </a:t>
            </a:r>
            <a:r>
              <a:rPr lang="en-US" sz="1451" spc="-32" dirty="0">
                <a:solidFill>
                  <a:schemeClr val="bg1"/>
                </a:solidFill>
                <a:latin typeface="Oxfam TSTAR PRO Light" panose="02000806030000020004" pitchFamily="2" charset="0"/>
                <a:cs typeface="Trebuchet MS"/>
              </a:rPr>
              <a:t>Connie Formson | Lead, Farmer Seed Enterprises,  Sowing Diversity=Harvesting Security (SD=HS), </a:t>
            </a:r>
            <a:r>
              <a:rPr lang="en-US" sz="1451" b="1" spc="-95" dirty="0">
                <a:solidFill>
                  <a:schemeClr val="bg1"/>
                </a:solidFill>
                <a:latin typeface="Oxfam TSTAR PRO Light" panose="02000806030000020004" pitchFamily="2" charset="0"/>
                <a:cs typeface="Tahoma"/>
              </a:rPr>
              <a:t>Connie.Formson@oxfamnovib.nl </a:t>
            </a:r>
          </a:p>
          <a:p>
            <a:pPr marL="11516" marR="376585" algn="just"/>
            <a:endParaRPr lang="en-US" sz="1451" b="1" spc="-95" dirty="0">
              <a:solidFill>
                <a:schemeClr val="bg1"/>
              </a:solidFill>
              <a:latin typeface="Oxfam TSTAR PRO Light" panose="02000806030000020004" pitchFamily="2" charset="0"/>
              <a:cs typeface="Tahoma"/>
            </a:endParaRPr>
          </a:p>
          <a:p>
            <a:pPr marL="11516" marR="376585" algn="just"/>
            <a:r>
              <a:rPr sz="1451" b="1" spc="-36" dirty="0">
                <a:solidFill>
                  <a:schemeClr val="bg1"/>
                </a:solidFill>
                <a:latin typeface="Oxfam TSTAR PRO Light" panose="02000806030000020004" pitchFamily="2" charset="0"/>
                <a:cs typeface="Tahoma"/>
              </a:rPr>
              <a:t>Cover</a:t>
            </a:r>
            <a:r>
              <a:rPr sz="1451" b="1" spc="-73" dirty="0">
                <a:solidFill>
                  <a:schemeClr val="bg1"/>
                </a:solidFill>
                <a:latin typeface="Oxfam TSTAR PRO Light" panose="02000806030000020004" pitchFamily="2" charset="0"/>
                <a:cs typeface="Tahoma"/>
              </a:rPr>
              <a:t> </a:t>
            </a:r>
            <a:r>
              <a:rPr sz="1451" b="1" spc="-23" dirty="0">
                <a:solidFill>
                  <a:schemeClr val="bg1"/>
                </a:solidFill>
                <a:latin typeface="Oxfam TSTAR PRO Light" panose="02000806030000020004" pitchFamily="2" charset="0"/>
                <a:cs typeface="Tahoma"/>
              </a:rPr>
              <a:t>picture:</a:t>
            </a:r>
            <a:r>
              <a:rPr sz="1451" b="1" spc="-68" dirty="0">
                <a:solidFill>
                  <a:schemeClr val="bg1"/>
                </a:solidFill>
                <a:latin typeface="Oxfam TSTAR PRO Light" panose="02000806030000020004" pitchFamily="2" charset="0"/>
                <a:cs typeface="Tahoma"/>
              </a:rPr>
              <a:t> </a:t>
            </a:r>
            <a:r>
              <a:rPr lang="es-PE" sz="1451" spc="-27" dirty="0">
                <a:solidFill>
                  <a:schemeClr val="bg1"/>
                </a:solidFill>
                <a:latin typeface="Oxfam TSTAR PRO Light" panose="02000806030000020004" pitchFamily="2" charset="0"/>
              </a:rPr>
              <a:t>© Carlos </a:t>
            </a:r>
            <a:r>
              <a:rPr lang="es-PE" sz="1451" spc="-27" dirty="0" err="1">
                <a:solidFill>
                  <a:schemeClr val="bg1"/>
                </a:solidFill>
                <a:latin typeface="Oxfam TSTAR PRO Light" panose="02000806030000020004" pitchFamily="2" charset="0"/>
              </a:rPr>
              <a:t>Zaparolli</a:t>
            </a:r>
            <a:r>
              <a:rPr lang="es-PE" sz="1451" spc="-27" dirty="0">
                <a:solidFill>
                  <a:schemeClr val="bg1"/>
                </a:solidFill>
                <a:latin typeface="Oxfam TSTAR PRO Light" panose="02000806030000020004" pitchFamily="2" charset="0"/>
              </a:rPr>
              <a:t> / </a:t>
            </a:r>
            <a:r>
              <a:rPr lang="en-US" sz="1451" spc="-27" dirty="0">
                <a:solidFill>
                  <a:schemeClr val="bg1"/>
                </a:solidFill>
                <a:latin typeface="Oxfam TSTAR PRO Light" panose="02000806030000020004" pitchFamily="2" charset="0"/>
              </a:rPr>
              <a:t>Directors ́Board of the certified seed collection center located in Los Lucas farmhouse in</a:t>
            </a:r>
            <a:r>
              <a:rPr lang="es-PE" sz="1451" spc="-27" dirty="0">
                <a:solidFill>
                  <a:schemeClr val="bg1"/>
                </a:solidFill>
                <a:latin typeface="Oxfam TSTAR PRO Light" panose="02000806030000020004" pitchFamily="2" charset="0"/>
              </a:rPr>
              <a:t> Todos Santos Cuchumatanes in Guatemala</a:t>
            </a:r>
          </a:p>
          <a:p>
            <a:pPr marL="11516" marR="168139" algn="just"/>
            <a:br>
              <a:rPr lang="en-US" sz="1451" b="1" spc="-41" dirty="0">
                <a:solidFill>
                  <a:schemeClr val="bg1"/>
                </a:solidFill>
                <a:latin typeface="Oxfam TSTAR PRO Light" panose="02000806030000020004" pitchFamily="2" charset="0"/>
                <a:cs typeface="Tahoma"/>
              </a:rPr>
            </a:br>
            <a:r>
              <a:rPr sz="1451" b="1" spc="-41" dirty="0">
                <a:solidFill>
                  <a:schemeClr val="bg1"/>
                </a:solidFill>
                <a:latin typeface="Oxfam TSTAR PRO Light" panose="02000806030000020004" pitchFamily="2" charset="0"/>
                <a:cs typeface="Tahoma"/>
              </a:rPr>
              <a:t>DISCLAIMER© </a:t>
            </a:r>
            <a:r>
              <a:rPr sz="1451" spc="-63" dirty="0">
                <a:solidFill>
                  <a:schemeClr val="bg1"/>
                </a:solidFill>
                <a:latin typeface="Oxfam TSTAR PRO Light" panose="02000806030000020004" pitchFamily="2" charset="0"/>
                <a:cs typeface="Trebuchet MS"/>
              </a:rPr>
              <a:t>Oxfam </a:t>
            </a:r>
            <a:r>
              <a:rPr sz="1451" spc="-36" dirty="0">
                <a:solidFill>
                  <a:schemeClr val="bg1"/>
                </a:solidFill>
                <a:latin typeface="Oxfam TSTAR PRO Light" panose="02000806030000020004" pitchFamily="2" charset="0"/>
                <a:cs typeface="Trebuchet MS"/>
              </a:rPr>
              <a:t>Novib </a:t>
            </a:r>
            <a:r>
              <a:rPr lang="en-US" sz="1451" spc="-41" dirty="0">
                <a:solidFill>
                  <a:schemeClr val="bg1"/>
                </a:solidFill>
                <a:latin typeface="Oxfam TSTAR PRO Light" panose="02000806030000020004" pitchFamily="2" charset="0"/>
                <a:cs typeface="Trebuchet MS"/>
              </a:rPr>
              <a:t>Dec</a:t>
            </a:r>
            <a:r>
              <a:rPr sz="1451" spc="-41" dirty="0">
                <a:solidFill>
                  <a:schemeClr val="bg1"/>
                </a:solidFill>
                <a:latin typeface="Oxfam TSTAR PRO Light" panose="02000806030000020004" pitchFamily="2" charset="0"/>
                <a:cs typeface="Trebuchet MS"/>
              </a:rPr>
              <a:t>ember </a:t>
            </a:r>
            <a:r>
              <a:rPr sz="1451" spc="-32" dirty="0">
                <a:solidFill>
                  <a:schemeClr val="bg1"/>
                </a:solidFill>
                <a:latin typeface="Oxfam TSTAR PRO Light" panose="02000806030000020004" pitchFamily="2" charset="0"/>
                <a:cs typeface="Trebuchet MS"/>
              </a:rPr>
              <a:t>2021. </a:t>
            </a:r>
            <a:r>
              <a:rPr sz="1451" spc="-18" dirty="0">
                <a:solidFill>
                  <a:schemeClr val="bg1"/>
                </a:solidFill>
                <a:latin typeface="Oxfam TSTAR PRO Light" panose="02000806030000020004" pitchFamily="2" charset="0"/>
                <a:cs typeface="Trebuchet MS"/>
              </a:rPr>
              <a:t>This </a:t>
            </a:r>
            <a:r>
              <a:rPr sz="1451" spc="-23" dirty="0">
                <a:solidFill>
                  <a:schemeClr val="bg1"/>
                </a:solidFill>
                <a:latin typeface="Oxfam TSTAR PRO Light" panose="02000806030000020004" pitchFamily="2" charset="0"/>
                <a:cs typeface="Trebuchet MS"/>
              </a:rPr>
              <a:t>publication </a:t>
            </a:r>
            <a:r>
              <a:rPr sz="1451" spc="18" dirty="0">
                <a:solidFill>
                  <a:schemeClr val="bg1"/>
                </a:solidFill>
                <a:latin typeface="Oxfam TSTAR PRO Light" panose="02000806030000020004" pitchFamily="2" charset="0"/>
                <a:cs typeface="Trebuchet MS"/>
              </a:rPr>
              <a:t>is </a:t>
            </a:r>
            <a:r>
              <a:rPr sz="1451" spc="-18" dirty="0">
                <a:solidFill>
                  <a:schemeClr val="bg1"/>
                </a:solidFill>
                <a:latin typeface="Oxfam TSTAR PRO Light" panose="02000806030000020004" pitchFamily="2" charset="0"/>
                <a:cs typeface="Trebuchet MS"/>
              </a:rPr>
              <a:t>copyrighted </a:t>
            </a:r>
            <a:r>
              <a:rPr sz="1451" spc="-23" dirty="0">
                <a:solidFill>
                  <a:schemeClr val="bg1"/>
                </a:solidFill>
                <a:latin typeface="Oxfam TSTAR PRO Light" panose="02000806030000020004" pitchFamily="2" charset="0"/>
                <a:cs typeface="Trebuchet MS"/>
              </a:rPr>
              <a:t>but the </a:t>
            </a:r>
            <a:r>
              <a:rPr sz="1451" spc="-41" dirty="0">
                <a:solidFill>
                  <a:schemeClr val="bg1"/>
                </a:solidFill>
                <a:latin typeface="Oxfam TSTAR PRO Light" panose="02000806030000020004" pitchFamily="2" charset="0"/>
                <a:cs typeface="Trebuchet MS"/>
              </a:rPr>
              <a:t>text </a:t>
            </a:r>
            <a:r>
              <a:rPr sz="1451" spc="-36" dirty="0">
                <a:solidFill>
                  <a:schemeClr val="bg1"/>
                </a:solidFill>
                <a:latin typeface="Oxfam TSTAR PRO Light" panose="02000806030000020004" pitchFamily="2" charset="0"/>
                <a:cs typeface="Trebuchet MS"/>
              </a:rPr>
              <a:t>may </a:t>
            </a:r>
            <a:r>
              <a:rPr sz="1451" spc="-32" dirty="0">
                <a:solidFill>
                  <a:schemeClr val="bg1"/>
                </a:solidFill>
                <a:latin typeface="Oxfam TSTAR PRO Light" panose="02000806030000020004" pitchFamily="2" charset="0"/>
                <a:cs typeface="Trebuchet MS"/>
              </a:rPr>
              <a:t> </a:t>
            </a:r>
            <a:r>
              <a:rPr sz="1451" spc="-23" dirty="0">
                <a:solidFill>
                  <a:schemeClr val="bg1"/>
                </a:solidFill>
                <a:latin typeface="Oxfam TSTAR PRO Light" panose="02000806030000020004" pitchFamily="2" charset="0"/>
                <a:cs typeface="Trebuchet MS"/>
              </a:rPr>
              <a:t>be</a:t>
            </a:r>
            <a:r>
              <a:rPr sz="1451" spc="-77" dirty="0">
                <a:solidFill>
                  <a:schemeClr val="bg1"/>
                </a:solidFill>
                <a:latin typeface="Oxfam TSTAR PRO Light" panose="02000806030000020004" pitchFamily="2" charset="0"/>
                <a:cs typeface="Trebuchet MS"/>
              </a:rPr>
              <a:t> </a:t>
            </a:r>
            <a:r>
              <a:rPr sz="1451" spc="9" dirty="0">
                <a:solidFill>
                  <a:schemeClr val="bg1"/>
                </a:solidFill>
                <a:latin typeface="Oxfam TSTAR PRO Light" panose="02000806030000020004" pitchFamily="2" charset="0"/>
                <a:cs typeface="Trebuchet MS"/>
              </a:rPr>
              <a:t>used</a:t>
            </a:r>
            <a:r>
              <a:rPr sz="1451" spc="-73" dirty="0">
                <a:solidFill>
                  <a:schemeClr val="bg1"/>
                </a:solidFill>
                <a:latin typeface="Oxfam TSTAR PRO Light" panose="02000806030000020004" pitchFamily="2" charset="0"/>
                <a:cs typeface="Trebuchet MS"/>
              </a:rPr>
              <a:t> </a:t>
            </a:r>
            <a:r>
              <a:rPr sz="1451" spc="-41" dirty="0">
                <a:solidFill>
                  <a:schemeClr val="bg1"/>
                </a:solidFill>
                <a:latin typeface="Oxfam TSTAR PRO Light" panose="02000806030000020004" pitchFamily="2" charset="0"/>
                <a:cs typeface="Trebuchet MS"/>
              </a:rPr>
              <a:t>free</a:t>
            </a:r>
            <a:r>
              <a:rPr sz="1451" spc="-77" dirty="0">
                <a:solidFill>
                  <a:schemeClr val="bg1"/>
                </a:solidFill>
                <a:latin typeface="Oxfam TSTAR PRO Light" panose="02000806030000020004" pitchFamily="2" charset="0"/>
                <a:cs typeface="Trebuchet MS"/>
              </a:rPr>
              <a:t> </a:t>
            </a:r>
            <a:r>
              <a:rPr sz="1451" spc="-23" dirty="0">
                <a:solidFill>
                  <a:schemeClr val="bg1"/>
                </a:solidFill>
                <a:latin typeface="Oxfam TSTAR PRO Light" panose="02000806030000020004" pitchFamily="2" charset="0"/>
                <a:cs typeface="Trebuchet MS"/>
              </a:rPr>
              <a:t>of</a:t>
            </a:r>
            <a:r>
              <a:rPr sz="1451" spc="-73" dirty="0">
                <a:solidFill>
                  <a:schemeClr val="bg1"/>
                </a:solidFill>
                <a:latin typeface="Oxfam TSTAR PRO Light" panose="02000806030000020004" pitchFamily="2" charset="0"/>
                <a:cs typeface="Trebuchet MS"/>
              </a:rPr>
              <a:t> </a:t>
            </a:r>
            <a:r>
              <a:rPr sz="1451" spc="-9" dirty="0">
                <a:solidFill>
                  <a:schemeClr val="bg1"/>
                </a:solidFill>
                <a:latin typeface="Oxfam TSTAR PRO Light" panose="02000806030000020004" pitchFamily="2" charset="0"/>
                <a:cs typeface="Trebuchet MS"/>
              </a:rPr>
              <a:t>charge</a:t>
            </a:r>
            <a:r>
              <a:rPr sz="1451" spc="-77" dirty="0">
                <a:solidFill>
                  <a:schemeClr val="bg1"/>
                </a:solidFill>
                <a:latin typeface="Oxfam TSTAR PRO Light" panose="02000806030000020004" pitchFamily="2" charset="0"/>
                <a:cs typeface="Trebuchet MS"/>
              </a:rPr>
              <a:t> </a:t>
            </a:r>
            <a:r>
              <a:rPr sz="1451" spc="-41" dirty="0">
                <a:solidFill>
                  <a:schemeClr val="bg1"/>
                </a:solidFill>
                <a:latin typeface="Oxfam TSTAR PRO Light" panose="02000806030000020004" pitchFamily="2" charset="0"/>
                <a:cs typeface="Trebuchet MS"/>
              </a:rPr>
              <a:t>for</a:t>
            </a:r>
            <a:r>
              <a:rPr sz="1451" spc="-73" dirty="0">
                <a:solidFill>
                  <a:schemeClr val="bg1"/>
                </a:solidFill>
                <a:latin typeface="Oxfam TSTAR PRO Light" panose="02000806030000020004" pitchFamily="2" charset="0"/>
                <a:cs typeface="Trebuchet MS"/>
              </a:rPr>
              <a:t> </a:t>
            </a:r>
            <a:r>
              <a:rPr sz="1451" spc="-23" dirty="0">
                <a:solidFill>
                  <a:schemeClr val="bg1"/>
                </a:solidFill>
                <a:latin typeface="Oxfam TSTAR PRO Light" panose="02000806030000020004" pitchFamily="2" charset="0"/>
                <a:cs typeface="Trebuchet MS"/>
              </a:rPr>
              <a:t>the</a:t>
            </a:r>
            <a:r>
              <a:rPr sz="1451" spc="-77" dirty="0">
                <a:solidFill>
                  <a:schemeClr val="bg1"/>
                </a:solidFill>
                <a:latin typeface="Oxfam TSTAR PRO Light" panose="02000806030000020004" pitchFamily="2" charset="0"/>
                <a:cs typeface="Trebuchet MS"/>
              </a:rPr>
              <a:t> </a:t>
            </a:r>
            <a:r>
              <a:rPr sz="1451" spc="5" dirty="0">
                <a:solidFill>
                  <a:schemeClr val="bg1"/>
                </a:solidFill>
                <a:latin typeface="Oxfam TSTAR PRO Light" panose="02000806030000020004" pitchFamily="2" charset="0"/>
                <a:cs typeface="Trebuchet MS"/>
              </a:rPr>
              <a:t>purposes</a:t>
            </a:r>
            <a:r>
              <a:rPr sz="1451" spc="-73" dirty="0">
                <a:solidFill>
                  <a:schemeClr val="bg1"/>
                </a:solidFill>
                <a:latin typeface="Oxfam TSTAR PRO Light" panose="02000806030000020004" pitchFamily="2" charset="0"/>
                <a:cs typeface="Trebuchet MS"/>
              </a:rPr>
              <a:t> </a:t>
            </a:r>
            <a:r>
              <a:rPr sz="1451" spc="-23" dirty="0">
                <a:solidFill>
                  <a:schemeClr val="bg1"/>
                </a:solidFill>
                <a:latin typeface="Oxfam TSTAR PRO Light" panose="02000806030000020004" pitchFamily="2" charset="0"/>
                <a:cs typeface="Trebuchet MS"/>
              </a:rPr>
              <a:t>of</a:t>
            </a:r>
            <a:r>
              <a:rPr sz="1451" spc="-77" dirty="0">
                <a:solidFill>
                  <a:schemeClr val="bg1"/>
                </a:solidFill>
                <a:latin typeface="Oxfam TSTAR PRO Light" panose="02000806030000020004" pitchFamily="2" charset="0"/>
                <a:cs typeface="Trebuchet MS"/>
              </a:rPr>
              <a:t> </a:t>
            </a:r>
            <a:r>
              <a:rPr sz="1451" spc="-18" dirty="0">
                <a:solidFill>
                  <a:schemeClr val="bg1"/>
                </a:solidFill>
                <a:latin typeface="Oxfam TSTAR PRO Light" panose="02000806030000020004" pitchFamily="2" charset="0"/>
                <a:cs typeface="Trebuchet MS"/>
              </a:rPr>
              <a:t>advocacy,</a:t>
            </a:r>
            <a:r>
              <a:rPr sz="1451" spc="-73" dirty="0">
                <a:solidFill>
                  <a:schemeClr val="bg1"/>
                </a:solidFill>
                <a:latin typeface="Oxfam TSTAR PRO Light" panose="02000806030000020004" pitchFamily="2" charset="0"/>
                <a:cs typeface="Trebuchet MS"/>
              </a:rPr>
              <a:t> </a:t>
            </a:r>
            <a:r>
              <a:rPr sz="1451" spc="-18" dirty="0">
                <a:solidFill>
                  <a:schemeClr val="bg1"/>
                </a:solidFill>
                <a:latin typeface="Oxfam TSTAR PRO Light" panose="02000806030000020004" pitchFamily="2" charset="0"/>
                <a:cs typeface="Trebuchet MS"/>
              </a:rPr>
              <a:t>campaigning,</a:t>
            </a:r>
            <a:r>
              <a:rPr sz="1451" spc="-77" dirty="0">
                <a:solidFill>
                  <a:schemeClr val="bg1"/>
                </a:solidFill>
                <a:latin typeface="Oxfam TSTAR PRO Light" panose="02000806030000020004" pitchFamily="2" charset="0"/>
                <a:cs typeface="Trebuchet MS"/>
              </a:rPr>
              <a:t> </a:t>
            </a:r>
            <a:r>
              <a:rPr sz="1451" spc="-23" dirty="0">
                <a:solidFill>
                  <a:schemeClr val="bg1"/>
                </a:solidFill>
                <a:latin typeface="Oxfam TSTAR PRO Light" panose="02000806030000020004" pitchFamily="2" charset="0"/>
                <a:cs typeface="Trebuchet MS"/>
              </a:rPr>
              <a:t>education,</a:t>
            </a:r>
            <a:r>
              <a:rPr sz="1451" spc="-73" dirty="0">
                <a:solidFill>
                  <a:schemeClr val="bg1"/>
                </a:solidFill>
                <a:latin typeface="Oxfam TSTAR PRO Light" panose="02000806030000020004" pitchFamily="2" charset="0"/>
                <a:cs typeface="Trebuchet MS"/>
              </a:rPr>
              <a:t> </a:t>
            </a:r>
            <a:r>
              <a:rPr sz="1451" spc="-9" dirty="0">
                <a:solidFill>
                  <a:schemeClr val="bg1"/>
                </a:solidFill>
                <a:latin typeface="Oxfam TSTAR PRO Light" panose="02000806030000020004" pitchFamily="2" charset="0"/>
                <a:cs typeface="Trebuchet MS"/>
              </a:rPr>
              <a:t>and</a:t>
            </a:r>
            <a:r>
              <a:rPr sz="1451" spc="-77" dirty="0">
                <a:solidFill>
                  <a:schemeClr val="bg1"/>
                </a:solidFill>
                <a:latin typeface="Oxfam TSTAR PRO Light" panose="02000806030000020004" pitchFamily="2" charset="0"/>
                <a:cs typeface="Trebuchet MS"/>
              </a:rPr>
              <a:t> </a:t>
            </a:r>
            <a:r>
              <a:rPr sz="1451" spc="-18" dirty="0">
                <a:solidFill>
                  <a:schemeClr val="bg1"/>
                </a:solidFill>
                <a:latin typeface="Oxfam TSTAR PRO Light" panose="02000806030000020004" pitchFamily="2" charset="0"/>
                <a:cs typeface="Trebuchet MS"/>
              </a:rPr>
              <a:t>research, </a:t>
            </a:r>
            <a:r>
              <a:rPr sz="1451" spc="-286" dirty="0">
                <a:solidFill>
                  <a:schemeClr val="bg1"/>
                </a:solidFill>
                <a:latin typeface="Oxfam TSTAR PRO Light" panose="02000806030000020004" pitchFamily="2" charset="0"/>
                <a:cs typeface="Trebuchet MS"/>
              </a:rPr>
              <a:t> </a:t>
            </a:r>
            <a:r>
              <a:rPr sz="1451" spc="-32" dirty="0">
                <a:solidFill>
                  <a:schemeClr val="bg1"/>
                </a:solidFill>
                <a:latin typeface="Oxfam TSTAR PRO Light" panose="02000806030000020004" pitchFamily="2" charset="0"/>
                <a:cs typeface="Trebuchet MS"/>
              </a:rPr>
              <a:t>provided</a:t>
            </a:r>
            <a:r>
              <a:rPr sz="1451" spc="-77" dirty="0">
                <a:solidFill>
                  <a:schemeClr val="bg1"/>
                </a:solidFill>
                <a:latin typeface="Oxfam TSTAR PRO Light" panose="02000806030000020004" pitchFamily="2" charset="0"/>
                <a:cs typeface="Trebuchet MS"/>
              </a:rPr>
              <a:t> </a:t>
            </a:r>
            <a:r>
              <a:rPr sz="1451" spc="-23" dirty="0">
                <a:solidFill>
                  <a:schemeClr val="bg1"/>
                </a:solidFill>
                <a:latin typeface="Oxfam TSTAR PRO Light" panose="02000806030000020004" pitchFamily="2" charset="0"/>
                <a:cs typeface="Trebuchet MS"/>
              </a:rPr>
              <a:t>that</a:t>
            </a:r>
            <a:r>
              <a:rPr sz="1451" spc="-77" dirty="0">
                <a:solidFill>
                  <a:schemeClr val="bg1"/>
                </a:solidFill>
                <a:latin typeface="Oxfam TSTAR PRO Light" panose="02000806030000020004" pitchFamily="2" charset="0"/>
                <a:cs typeface="Trebuchet MS"/>
              </a:rPr>
              <a:t> </a:t>
            </a:r>
            <a:r>
              <a:rPr sz="1451" spc="-23" dirty="0">
                <a:solidFill>
                  <a:schemeClr val="bg1"/>
                </a:solidFill>
                <a:latin typeface="Oxfam TSTAR PRO Light" panose="02000806030000020004" pitchFamily="2" charset="0"/>
                <a:cs typeface="Trebuchet MS"/>
              </a:rPr>
              <a:t>the</a:t>
            </a:r>
            <a:r>
              <a:rPr sz="1451" spc="-77" dirty="0">
                <a:solidFill>
                  <a:schemeClr val="bg1"/>
                </a:solidFill>
                <a:latin typeface="Oxfam TSTAR PRO Light" panose="02000806030000020004" pitchFamily="2" charset="0"/>
                <a:cs typeface="Trebuchet MS"/>
              </a:rPr>
              <a:t> </a:t>
            </a:r>
            <a:r>
              <a:rPr sz="1451" dirty="0">
                <a:solidFill>
                  <a:schemeClr val="bg1"/>
                </a:solidFill>
                <a:latin typeface="Oxfam TSTAR PRO Light" panose="02000806030000020004" pitchFamily="2" charset="0"/>
                <a:cs typeface="Trebuchet MS"/>
              </a:rPr>
              <a:t>source</a:t>
            </a:r>
            <a:r>
              <a:rPr sz="1451" spc="-77" dirty="0">
                <a:solidFill>
                  <a:schemeClr val="bg1"/>
                </a:solidFill>
                <a:latin typeface="Oxfam TSTAR PRO Light" panose="02000806030000020004" pitchFamily="2" charset="0"/>
                <a:cs typeface="Trebuchet MS"/>
              </a:rPr>
              <a:t> </a:t>
            </a:r>
            <a:r>
              <a:rPr sz="1451" spc="18" dirty="0">
                <a:solidFill>
                  <a:schemeClr val="bg1"/>
                </a:solidFill>
                <a:latin typeface="Oxfam TSTAR PRO Light" panose="02000806030000020004" pitchFamily="2" charset="0"/>
                <a:cs typeface="Trebuchet MS"/>
              </a:rPr>
              <a:t>is</a:t>
            </a:r>
            <a:r>
              <a:rPr sz="1451" spc="-77" dirty="0">
                <a:solidFill>
                  <a:schemeClr val="bg1"/>
                </a:solidFill>
                <a:latin typeface="Oxfam TSTAR PRO Light" panose="02000806030000020004" pitchFamily="2" charset="0"/>
                <a:cs typeface="Trebuchet MS"/>
              </a:rPr>
              <a:t> </a:t>
            </a:r>
            <a:r>
              <a:rPr sz="1451" spc="-14" dirty="0">
                <a:solidFill>
                  <a:schemeClr val="bg1"/>
                </a:solidFill>
                <a:latin typeface="Oxfam TSTAR PRO Light" panose="02000806030000020004" pitchFamily="2" charset="0"/>
                <a:cs typeface="Trebuchet MS"/>
              </a:rPr>
              <a:t>acknowledged</a:t>
            </a:r>
            <a:r>
              <a:rPr sz="1451" spc="-77" dirty="0">
                <a:solidFill>
                  <a:schemeClr val="bg1"/>
                </a:solidFill>
                <a:latin typeface="Oxfam TSTAR PRO Light" panose="02000806030000020004" pitchFamily="2" charset="0"/>
                <a:cs typeface="Trebuchet MS"/>
              </a:rPr>
              <a:t> </a:t>
            </a:r>
            <a:r>
              <a:rPr sz="1451" spc="-27" dirty="0">
                <a:solidFill>
                  <a:schemeClr val="bg1"/>
                </a:solidFill>
                <a:latin typeface="Oxfam TSTAR PRO Light" panose="02000806030000020004" pitchFamily="2" charset="0"/>
                <a:cs typeface="Trebuchet MS"/>
              </a:rPr>
              <a:t>in</a:t>
            </a:r>
            <a:r>
              <a:rPr sz="1451" spc="-77" dirty="0">
                <a:solidFill>
                  <a:schemeClr val="bg1"/>
                </a:solidFill>
                <a:latin typeface="Oxfam TSTAR PRO Light" panose="02000806030000020004" pitchFamily="2" charset="0"/>
                <a:cs typeface="Trebuchet MS"/>
              </a:rPr>
              <a:t> </a:t>
            </a:r>
            <a:r>
              <a:rPr sz="1451" spc="-54" dirty="0">
                <a:solidFill>
                  <a:schemeClr val="bg1"/>
                </a:solidFill>
                <a:latin typeface="Oxfam TSTAR PRO Light" panose="02000806030000020004" pitchFamily="2" charset="0"/>
                <a:cs typeface="Trebuchet MS"/>
              </a:rPr>
              <a:t>full.</a:t>
            </a:r>
            <a:r>
              <a:rPr sz="1451" spc="-77" dirty="0">
                <a:solidFill>
                  <a:schemeClr val="bg1"/>
                </a:solidFill>
                <a:latin typeface="Oxfam TSTAR PRO Light" panose="02000806030000020004" pitchFamily="2" charset="0"/>
                <a:cs typeface="Trebuchet MS"/>
              </a:rPr>
              <a:t> </a:t>
            </a:r>
            <a:r>
              <a:rPr sz="1451" spc="-45" dirty="0">
                <a:solidFill>
                  <a:schemeClr val="bg1"/>
                </a:solidFill>
                <a:latin typeface="Oxfam TSTAR PRO Light" panose="02000806030000020004" pitchFamily="2" charset="0"/>
                <a:cs typeface="Trebuchet MS"/>
              </a:rPr>
              <a:t>The</a:t>
            </a:r>
            <a:r>
              <a:rPr sz="1451" spc="-77" dirty="0">
                <a:solidFill>
                  <a:schemeClr val="bg1"/>
                </a:solidFill>
                <a:latin typeface="Oxfam TSTAR PRO Light" panose="02000806030000020004" pitchFamily="2" charset="0"/>
                <a:cs typeface="Trebuchet MS"/>
              </a:rPr>
              <a:t> </a:t>
            </a:r>
            <a:r>
              <a:rPr sz="1451" spc="-23" dirty="0">
                <a:solidFill>
                  <a:schemeClr val="bg1"/>
                </a:solidFill>
                <a:latin typeface="Oxfam TSTAR PRO Light" panose="02000806030000020004" pitchFamily="2" charset="0"/>
                <a:cs typeface="Trebuchet MS"/>
              </a:rPr>
              <a:t>copyright</a:t>
            </a:r>
            <a:r>
              <a:rPr sz="1451" spc="-77" dirty="0">
                <a:solidFill>
                  <a:schemeClr val="bg1"/>
                </a:solidFill>
                <a:latin typeface="Oxfam TSTAR PRO Light" panose="02000806030000020004" pitchFamily="2" charset="0"/>
                <a:cs typeface="Trebuchet MS"/>
              </a:rPr>
              <a:t> </a:t>
            </a:r>
            <a:r>
              <a:rPr sz="1451" spc="-32" dirty="0">
                <a:solidFill>
                  <a:schemeClr val="bg1"/>
                </a:solidFill>
                <a:latin typeface="Oxfam TSTAR PRO Light" panose="02000806030000020004" pitchFamily="2" charset="0"/>
                <a:cs typeface="Trebuchet MS"/>
              </a:rPr>
              <a:t>holder</a:t>
            </a:r>
            <a:r>
              <a:rPr sz="1451" spc="-77" dirty="0">
                <a:solidFill>
                  <a:schemeClr val="bg1"/>
                </a:solidFill>
                <a:latin typeface="Oxfam TSTAR PRO Light" panose="02000806030000020004" pitchFamily="2" charset="0"/>
                <a:cs typeface="Trebuchet MS"/>
              </a:rPr>
              <a:t> </a:t>
            </a:r>
            <a:r>
              <a:rPr sz="1451" dirty="0">
                <a:solidFill>
                  <a:schemeClr val="bg1"/>
                </a:solidFill>
                <a:latin typeface="Oxfam TSTAR PRO Light" panose="02000806030000020004" pitchFamily="2" charset="0"/>
                <a:cs typeface="Trebuchet MS"/>
              </a:rPr>
              <a:t>requests</a:t>
            </a:r>
            <a:r>
              <a:rPr sz="1451" spc="-77" dirty="0">
                <a:solidFill>
                  <a:schemeClr val="bg1"/>
                </a:solidFill>
                <a:latin typeface="Oxfam TSTAR PRO Light" panose="02000806030000020004" pitchFamily="2" charset="0"/>
                <a:cs typeface="Trebuchet MS"/>
              </a:rPr>
              <a:t> </a:t>
            </a:r>
            <a:r>
              <a:rPr sz="1451" spc="-23" dirty="0">
                <a:solidFill>
                  <a:schemeClr val="bg1"/>
                </a:solidFill>
                <a:latin typeface="Oxfam TSTAR PRO Light" panose="02000806030000020004" pitchFamily="2" charset="0"/>
                <a:cs typeface="Trebuchet MS"/>
              </a:rPr>
              <a:t>that</a:t>
            </a:r>
            <a:r>
              <a:rPr sz="1451" spc="-77" dirty="0">
                <a:solidFill>
                  <a:schemeClr val="bg1"/>
                </a:solidFill>
                <a:latin typeface="Oxfam TSTAR PRO Light" panose="02000806030000020004" pitchFamily="2" charset="0"/>
                <a:cs typeface="Trebuchet MS"/>
              </a:rPr>
              <a:t> </a:t>
            </a:r>
            <a:r>
              <a:rPr sz="1451" spc="-36" dirty="0">
                <a:solidFill>
                  <a:schemeClr val="bg1"/>
                </a:solidFill>
                <a:latin typeface="Oxfam TSTAR PRO Light" panose="02000806030000020004" pitchFamily="2" charset="0"/>
                <a:cs typeface="Trebuchet MS"/>
              </a:rPr>
              <a:t>all</a:t>
            </a:r>
            <a:r>
              <a:rPr lang="en-US" sz="1451" dirty="0">
                <a:solidFill>
                  <a:schemeClr val="bg1"/>
                </a:solidFill>
                <a:latin typeface="Oxfam TSTAR PRO Light" panose="02000806030000020004" pitchFamily="2" charset="0"/>
                <a:cs typeface="Trebuchet MS"/>
              </a:rPr>
              <a:t> </a:t>
            </a:r>
            <a:r>
              <a:rPr sz="1451" spc="23" dirty="0">
                <a:solidFill>
                  <a:schemeClr val="bg1"/>
                </a:solidFill>
                <a:latin typeface="Oxfam TSTAR PRO Light" panose="02000806030000020004" pitchFamily="2" charset="0"/>
                <a:cs typeface="Trebuchet MS"/>
              </a:rPr>
              <a:t>such use </a:t>
            </a:r>
            <a:r>
              <a:rPr sz="1451" spc="-23" dirty="0">
                <a:solidFill>
                  <a:schemeClr val="bg1"/>
                </a:solidFill>
                <a:latin typeface="Oxfam TSTAR PRO Light" panose="02000806030000020004" pitchFamily="2" charset="0"/>
                <a:cs typeface="Trebuchet MS"/>
              </a:rPr>
              <a:t>be </a:t>
            </a:r>
            <a:r>
              <a:rPr sz="1451" spc="-18" dirty="0">
                <a:solidFill>
                  <a:schemeClr val="bg1"/>
                </a:solidFill>
                <a:latin typeface="Oxfam TSTAR PRO Light" panose="02000806030000020004" pitchFamily="2" charset="0"/>
                <a:cs typeface="Trebuchet MS"/>
              </a:rPr>
              <a:t>registered </a:t>
            </a:r>
            <a:r>
              <a:rPr sz="1451" spc="-36" dirty="0">
                <a:solidFill>
                  <a:schemeClr val="bg1"/>
                </a:solidFill>
                <a:latin typeface="Oxfam TSTAR PRO Light" panose="02000806030000020004" pitchFamily="2" charset="0"/>
                <a:cs typeface="Trebuchet MS"/>
              </a:rPr>
              <a:t>with </a:t>
            </a:r>
            <a:r>
              <a:rPr sz="1451" spc="-32" dirty="0">
                <a:solidFill>
                  <a:schemeClr val="bg1"/>
                </a:solidFill>
                <a:latin typeface="Oxfam TSTAR PRO Light" panose="02000806030000020004" pitchFamily="2" charset="0"/>
                <a:cs typeface="Trebuchet MS"/>
              </a:rPr>
              <a:t>them </a:t>
            </a:r>
            <a:r>
              <a:rPr sz="1451" spc="-41" dirty="0">
                <a:solidFill>
                  <a:schemeClr val="bg1"/>
                </a:solidFill>
                <a:latin typeface="Oxfam TSTAR PRO Light" panose="02000806030000020004" pitchFamily="2" charset="0"/>
                <a:cs typeface="Trebuchet MS"/>
              </a:rPr>
              <a:t>for </a:t>
            </a:r>
            <a:r>
              <a:rPr sz="1451" spc="-27" dirty="0">
                <a:solidFill>
                  <a:schemeClr val="bg1"/>
                </a:solidFill>
                <a:latin typeface="Oxfam TSTAR PRO Light" panose="02000806030000020004" pitchFamily="2" charset="0"/>
                <a:cs typeface="Trebuchet MS"/>
              </a:rPr>
              <a:t>impact </a:t>
            </a:r>
            <a:r>
              <a:rPr sz="1451" spc="18" dirty="0">
                <a:solidFill>
                  <a:schemeClr val="bg1"/>
                </a:solidFill>
                <a:latin typeface="Oxfam TSTAR PRO Light" panose="02000806030000020004" pitchFamily="2" charset="0"/>
                <a:cs typeface="Trebuchet MS"/>
              </a:rPr>
              <a:t>assessment </a:t>
            </a:r>
            <a:r>
              <a:rPr sz="1451" spc="-9" dirty="0">
                <a:solidFill>
                  <a:schemeClr val="bg1"/>
                </a:solidFill>
                <a:latin typeface="Oxfam TSTAR PRO Light" panose="02000806030000020004" pitchFamily="2" charset="0"/>
                <a:cs typeface="Trebuchet MS"/>
              </a:rPr>
              <a:t>purposes. </a:t>
            </a:r>
            <a:r>
              <a:rPr sz="1451" spc="-36" dirty="0">
                <a:solidFill>
                  <a:schemeClr val="bg1"/>
                </a:solidFill>
                <a:latin typeface="Oxfam TSTAR PRO Light" panose="02000806030000020004" pitchFamily="2" charset="0"/>
                <a:cs typeface="Trebuchet MS"/>
              </a:rPr>
              <a:t>For </a:t>
            </a:r>
            <a:r>
              <a:rPr sz="1451" spc="-9" dirty="0">
                <a:solidFill>
                  <a:schemeClr val="bg1"/>
                </a:solidFill>
                <a:latin typeface="Oxfam TSTAR PRO Light" panose="02000806030000020004" pitchFamily="2" charset="0"/>
                <a:cs typeface="Trebuchet MS"/>
              </a:rPr>
              <a:t>copying </a:t>
            </a:r>
            <a:r>
              <a:rPr sz="1451" spc="-27" dirty="0">
                <a:solidFill>
                  <a:schemeClr val="bg1"/>
                </a:solidFill>
                <a:latin typeface="Oxfam TSTAR PRO Light" panose="02000806030000020004" pitchFamily="2" charset="0"/>
                <a:cs typeface="Trebuchet MS"/>
              </a:rPr>
              <a:t>in </a:t>
            </a:r>
            <a:r>
              <a:rPr sz="1451" spc="-14" dirty="0">
                <a:solidFill>
                  <a:schemeClr val="bg1"/>
                </a:solidFill>
                <a:latin typeface="Oxfam TSTAR PRO Light" panose="02000806030000020004" pitchFamily="2" charset="0"/>
                <a:cs typeface="Trebuchet MS"/>
              </a:rPr>
              <a:t>any </a:t>
            </a:r>
            <a:r>
              <a:rPr sz="1451" spc="-27" dirty="0">
                <a:solidFill>
                  <a:schemeClr val="bg1"/>
                </a:solidFill>
                <a:latin typeface="Oxfam TSTAR PRO Light" panose="02000806030000020004" pitchFamily="2" charset="0"/>
                <a:cs typeface="Trebuchet MS"/>
              </a:rPr>
              <a:t>other </a:t>
            </a:r>
            <a:r>
              <a:rPr sz="1451" spc="-290" dirty="0">
                <a:solidFill>
                  <a:schemeClr val="bg1"/>
                </a:solidFill>
                <a:latin typeface="Oxfam TSTAR PRO Light" panose="02000806030000020004" pitchFamily="2" charset="0"/>
                <a:cs typeface="Trebuchet MS"/>
              </a:rPr>
              <a:t> </a:t>
            </a:r>
            <a:r>
              <a:rPr sz="1451" spc="-9" dirty="0">
                <a:solidFill>
                  <a:schemeClr val="bg1"/>
                </a:solidFill>
                <a:latin typeface="Oxfam TSTAR PRO Light" panose="02000806030000020004" pitchFamily="2" charset="0"/>
                <a:cs typeface="Trebuchet MS"/>
              </a:rPr>
              <a:t>circumstances,</a:t>
            </a:r>
            <a:r>
              <a:rPr sz="1451" spc="-73" dirty="0">
                <a:solidFill>
                  <a:schemeClr val="bg1"/>
                </a:solidFill>
                <a:latin typeface="Oxfam TSTAR PRO Light" panose="02000806030000020004" pitchFamily="2" charset="0"/>
                <a:cs typeface="Trebuchet MS"/>
              </a:rPr>
              <a:t> </a:t>
            </a:r>
            <a:r>
              <a:rPr sz="1451" spc="-41" dirty="0">
                <a:solidFill>
                  <a:schemeClr val="bg1"/>
                </a:solidFill>
                <a:latin typeface="Oxfam TSTAR PRO Light" panose="02000806030000020004" pitchFamily="2" charset="0"/>
                <a:cs typeface="Trebuchet MS"/>
              </a:rPr>
              <a:t>or</a:t>
            </a:r>
            <a:r>
              <a:rPr sz="1451" spc="-73" dirty="0">
                <a:solidFill>
                  <a:schemeClr val="bg1"/>
                </a:solidFill>
                <a:latin typeface="Oxfam TSTAR PRO Light" panose="02000806030000020004" pitchFamily="2" charset="0"/>
                <a:cs typeface="Trebuchet MS"/>
              </a:rPr>
              <a:t> </a:t>
            </a:r>
            <a:r>
              <a:rPr sz="1451" spc="-41" dirty="0">
                <a:solidFill>
                  <a:schemeClr val="bg1"/>
                </a:solidFill>
                <a:latin typeface="Oxfam TSTAR PRO Light" panose="02000806030000020004" pitchFamily="2" charset="0"/>
                <a:cs typeface="Trebuchet MS"/>
              </a:rPr>
              <a:t>for</a:t>
            </a:r>
            <a:r>
              <a:rPr sz="1451" spc="-73" dirty="0">
                <a:solidFill>
                  <a:schemeClr val="bg1"/>
                </a:solidFill>
                <a:latin typeface="Oxfam TSTAR PRO Light" panose="02000806030000020004" pitchFamily="2" charset="0"/>
                <a:cs typeface="Trebuchet MS"/>
              </a:rPr>
              <a:t> </a:t>
            </a:r>
            <a:r>
              <a:rPr sz="1451" spc="9" dirty="0">
                <a:solidFill>
                  <a:schemeClr val="bg1"/>
                </a:solidFill>
                <a:latin typeface="Oxfam TSTAR PRO Light" panose="02000806030000020004" pitchFamily="2" charset="0"/>
                <a:cs typeface="Trebuchet MS"/>
              </a:rPr>
              <a:t>re-use</a:t>
            </a:r>
            <a:r>
              <a:rPr sz="1451" spc="-73" dirty="0">
                <a:solidFill>
                  <a:schemeClr val="bg1"/>
                </a:solidFill>
                <a:latin typeface="Oxfam TSTAR PRO Light" panose="02000806030000020004" pitchFamily="2" charset="0"/>
                <a:cs typeface="Trebuchet MS"/>
              </a:rPr>
              <a:t> </a:t>
            </a:r>
            <a:r>
              <a:rPr sz="1451" spc="-27" dirty="0">
                <a:solidFill>
                  <a:schemeClr val="bg1"/>
                </a:solidFill>
                <a:latin typeface="Oxfam TSTAR PRO Light" panose="02000806030000020004" pitchFamily="2" charset="0"/>
                <a:cs typeface="Trebuchet MS"/>
              </a:rPr>
              <a:t>in</a:t>
            </a:r>
            <a:r>
              <a:rPr sz="1451" spc="-73" dirty="0">
                <a:solidFill>
                  <a:schemeClr val="bg1"/>
                </a:solidFill>
                <a:latin typeface="Oxfam TSTAR PRO Light" panose="02000806030000020004" pitchFamily="2" charset="0"/>
                <a:cs typeface="Trebuchet MS"/>
              </a:rPr>
              <a:t> </a:t>
            </a:r>
            <a:r>
              <a:rPr sz="1451" spc="-27" dirty="0">
                <a:solidFill>
                  <a:schemeClr val="bg1"/>
                </a:solidFill>
                <a:latin typeface="Oxfam TSTAR PRO Light" panose="02000806030000020004" pitchFamily="2" charset="0"/>
                <a:cs typeface="Trebuchet MS"/>
              </a:rPr>
              <a:t>other</a:t>
            </a:r>
            <a:r>
              <a:rPr sz="1451" spc="-73" dirty="0">
                <a:solidFill>
                  <a:schemeClr val="bg1"/>
                </a:solidFill>
                <a:latin typeface="Oxfam TSTAR PRO Light" panose="02000806030000020004" pitchFamily="2" charset="0"/>
                <a:cs typeface="Trebuchet MS"/>
              </a:rPr>
              <a:t> </a:t>
            </a:r>
            <a:r>
              <a:rPr sz="1451" spc="-18" dirty="0">
                <a:solidFill>
                  <a:schemeClr val="bg1"/>
                </a:solidFill>
                <a:latin typeface="Oxfam TSTAR PRO Light" panose="02000806030000020004" pitchFamily="2" charset="0"/>
                <a:cs typeface="Trebuchet MS"/>
              </a:rPr>
              <a:t>publications,</a:t>
            </a:r>
            <a:r>
              <a:rPr sz="1451" spc="-73" dirty="0">
                <a:solidFill>
                  <a:schemeClr val="bg1"/>
                </a:solidFill>
                <a:latin typeface="Oxfam TSTAR PRO Light" panose="02000806030000020004" pitchFamily="2" charset="0"/>
                <a:cs typeface="Trebuchet MS"/>
              </a:rPr>
              <a:t> </a:t>
            </a:r>
            <a:r>
              <a:rPr sz="1451" spc="-41" dirty="0">
                <a:solidFill>
                  <a:schemeClr val="bg1"/>
                </a:solidFill>
                <a:latin typeface="Oxfam TSTAR PRO Light" panose="02000806030000020004" pitchFamily="2" charset="0"/>
                <a:cs typeface="Trebuchet MS"/>
              </a:rPr>
              <a:t>or</a:t>
            </a:r>
            <a:r>
              <a:rPr sz="1451" spc="-68" dirty="0">
                <a:solidFill>
                  <a:schemeClr val="bg1"/>
                </a:solidFill>
                <a:latin typeface="Oxfam TSTAR PRO Light" panose="02000806030000020004" pitchFamily="2" charset="0"/>
                <a:cs typeface="Trebuchet MS"/>
              </a:rPr>
              <a:t> </a:t>
            </a:r>
            <a:r>
              <a:rPr sz="1451" spc="-41" dirty="0">
                <a:solidFill>
                  <a:schemeClr val="bg1"/>
                </a:solidFill>
                <a:latin typeface="Oxfam TSTAR PRO Light" panose="02000806030000020004" pitchFamily="2" charset="0"/>
                <a:cs typeface="Trebuchet MS"/>
              </a:rPr>
              <a:t>for</a:t>
            </a:r>
            <a:r>
              <a:rPr sz="1451" spc="-73" dirty="0">
                <a:solidFill>
                  <a:schemeClr val="bg1"/>
                </a:solidFill>
                <a:latin typeface="Oxfam TSTAR PRO Light" panose="02000806030000020004" pitchFamily="2" charset="0"/>
                <a:cs typeface="Trebuchet MS"/>
              </a:rPr>
              <a:t> </a:t>
            </a:r>
            <a:r>
              <a:rPr sz="1451" spc="-18" dirty="0">
                <a:solidFill>
                  <a:schemeClr val="bg1"/>
                </a:solidFill>
                <a:latin typeface="Oxfam TSTAR PRO Light" panose="02000806030000020004" pitchFamily="2" charset="0"/>
                <a:cs typeface="Trebuchet MS"/>
              </a:rPr>
              <a:t>translation</a:t>
            </a:r>
            <a:r>
              <a:rPr sz="1451" spc="-73" dirty="0">
                <a:solidFill>
                  <a:schemeClr val="bg1"/>
                </a:solidFill>
                <a:latin typeface="Oxfam TSTAR PRO Light" panose="02000806030000020004" pitchFamily="2" charset="0"/>
                <a:cs typeface="Trebuchet MS"/>
              </a:rPr>
              <a:t> </a:t>
            </a:r>
            <a:r>
              <a:rPr sz="1451" spc="-41" dirty="0">
                <a:solidFill>
                  <a:schemeClr val="bg1"/>
                </a:solidFill>
                <a:latin typeface="Oxfam TSTAR PRO Light" panose="02000806030000020004" pitchFamily="2" charset="0"/>
                <a:cs typeface="Trebuchet MS"/>
              </a:rPr>
              <a:t>or</a:t>
            </a:r>
            <a:r>
              <a:rPr sz="1451" spc="-73" dirty="0">
                <a:solidFill>
                  <a:schemeClr val="bg1"/>
                </a:solidFill>
                <a:latin typeface="Oxfam TSTAR PRO Light" panose="02000806030000020004" pitchFamily="2" charset="0"/>
                <a:cs typeface="Trebuchet MS"/>
              </a:rPr>
              <a:t> </a:t>
            </a:r>
            <a:r>
              <a:rPr sz="1451" spc="-27" dirty="0">
                <a:solidFill>
                  <a:schemeClr val="bg1"/>
                </a:solidFill>
                <a:latin typeface="Oxfam TSTAR PRO Light" panose="02000806030000020004" pitchFamily="2" charset="0"/>
                <a:cs typeface="Trebuchet MS"/>
              </a:rPr>
              <a:t>adaptation,</a:t>
            </a:r>
            <a:r>
              <a:rPr sz="1451" spc="-73" dirty="0">
                <a:solidFill>
                  <a:schemeClr val="bg1"/>
                </a:solidFill>
                <a:latin typeface="Oxfam TSTAR PRO Light" panose="02000806030000020004" pitchFamily="2" charset="0"/>
                <a:cs typeface="Trebuchet MS"/>
              </a:rPr>
              <a:t> </a:t>
            </a:r>
            <a:r>
              <a:rPr sz="1451" spc="-14" dirty="0">
                <a:solidFill>
                  <a:schemeClr val="bg1"/>
                </a:solidFill>
                <a:latin typeface="Oxfam TSTAR PRO Light" panose="02000806030000020004" pitchFamily="2" charset="0"/>
                <a:cs typeface="Trebuchet MS"/>
              </a:rPr>
              <a:t>permission </a:t>
            </a:r>
            <a:r>
              <a:rPr sz="1451" spc="-286" dirty="0">
                <a:solidFill>
                  <a:schemeClr val="bg1"/>
                </a:solidFill>
                <a:latin typeface="Oxfam TSTAR PRO Light" panose="02000806030000020004" pitchFamily="2" charset="0"/>
                <a:cs typeface="Trebuchet MS"/>
              </a:rPr>
              <a:t> </a:t>
            </a:r>
            <a:r>
              <a:rPr sz="1451" spc="-9" dirty="0">
                <a:solidFill>
                  <a:schemeClr val="bg1"/>
                </a:solidFill>
                <a:latin typeface="Oxfam TSTAR PRO Light" panose="02000806030000020004" pitchFamily="2" charset="0"/>
                <a:cs typeface="Trebuchet MS"/>
              </a:rPr>
              <a:t>must</a:t>
            </a:r>
            <a:r>
              <a:rPr sz="1451" spc="-82" dirty="0">
                <a:solidFill>
                  <a:schemeClr val="bg1"/>
                </a:solidFill>
                <a:latin typeface="Oxfam TSTAR PRO Light" panose="02000806030000020004" pitchFamily="2" charset="0"/>
                <a:cs typeface="Trebuchet MS"/>
              </a:rPr>
              <a:t> </a:t>
            </a:r>
            <a:r>
              <a:rPr sz="1451" spc="-23" dirty="0">
                <a:solidFill>
                  <a:schemeClr val="bg1"/>
                </a:solidFill>
                <a:latin typeface="Oxfam TSTAR PRO Light" panose="02000806030000020004" pitchFamily="2" charset="0"/>
                <a:cs typeface="Trebuchet MS"/>
              </a:rPr>
              <a:t>be</a:t>
            </a:r>
            <a:r>
              <a:rPr sz="1451" spc="-77" dirty="0">
                <a:solidFill>
                  <a:schemeClr val="bg1"/>
                </a:solidFill>
                <a:latin typeface="Oxfam TSTAR PRO Light" panose="02000806030000020004" pitchFamily="2" charset="0"/>
                <a:cs typeface="Trebuchet MS"/>
              </a:rPr>
              <a:t> </a:t>
            </a:r>
            <a:r>
              <a:rPr lang="en-US" sz="1451" spc="-5" dirty="0">
                <a:solidFill>
                  <a:schemeClr val="bg1"/>
                </a:solidFill>
                <a:latin typeface="Oxfam TSTAR PRO Light" panose="02000806030000020004" pitchFamily="2" charset="0"/>
                <a:cs typeface="Trebuchet MS"/>
              </a:rPr>
              <a:t>secured,</a:t>
            </a:r>
            <a:r>
              <a:rPr sz="1451" spc="-77" dirty="0">
                <a:solidFill>
                  <a:schemeClr val="bg1"/>
                </a:solidFill>
                <a:latin typeface="Oxfam TSTAR PRO Light" panose="02000806030000020004" pitchFamily="2" charset="0"/>
                <a:cs typeface="Trebuchet MS"/>
              </a:rPr>
              <a:t> </a:t>
            </a:r>
            <a:r>
              <a:rPr sz="1451" spc="-9" dirty="0">
                <a:solidFill>
                  <a:schemeClr val="bg1"/>
                </a:solidFill>
                <a:latin typeface="Oxfam TSTAR PRO Light" panose="02000806030000020004" pitchFamily="2" charset="0"/>
                <a:cs typeface="Trebuchet MS"/>
              </a:rPr>
              <a:t>and</a:t>
            </a:r>
            <a:r>
              <a:rPr sz="1451" spc="-77" dirty="0">
                <a:solidFill>
                  <a:schemeClr val="bg1"/>
                </a:solidFill>
                <a:latin typeface="Oxfam TSTAR PRO Light" panose="02000806030000020004" pitchFamily="2" charset="0"/>
                <a:cs typeface="Trebuchet MS"/>
              </a:rPr>
              <a:t> </a:t>
            </a:r>
            <a:r>
              <a:rPr sz="1451" spc="-5" dirty="0">
                <a:solidFill>
                  <a:schemeClr val="bg1"/>
                </a:solidFill>
                <a:latin typeface="Oxfam TSTAR PRO Light" panose="02000806030000020004" pitchFamily="2" charset="0"/>
                <a:cs typeface="Trebuchet MS"/>
              </a:rPr>
              <a:t>a</a:t>
            </a:r>
            <a:r>
              <a:rPr sz="1451" spc="-77" dirty="0">
                <a:solidFill>
                  <a:schemeClr val="bg1"/>
                </a:solidFill>
                <a:latin typeface="Oxfam TSTAR PRO Light" panose="02000806030000020004" pitchFamily="2" charset="0"/>
                <a:cs typeface="Trebuchet MS"/>
              </a:rPr>
              <a:t> </a:t>
            </a:r>
            <a:r>
              <a:rPr sz="1451" spc="-27" dirty="0">
                <a:solidFill>
                  <a:schemeClr val="bg1"/>
                </a:solidFill>
                <a:latin typeface="Oxfam TSTAR PRO Light" panose="02000806030000020004" pitchFamily="2" charset="0"/>
                <a:cs typeface="Trebuchet MS"/>
              </a:rPr>
              <a:t>fee</a:t>
            </a:r>
            <a:r>
              <a:rPr sz="1451" spc="-82" dirty="0">
                <a:solidFill>
                  <a:schemeClr val="bg1"/>
                </a:solidFill>
                <a:latin typeface="Oxfam TSTAR PRO Light" panose="02000806030000020004" pitchFamily="2" charset="0"/>
                <a:cs typeface="Trebuchet MS"/>
              </a:rPr>
              <a:t> </a:t>
            </a:r>
            <a:r>
              <a:rPr sz="1451" spc="-36" dirty="0">
                <a:solidFill>
                  <a:schemeClr val="bg1"/>
                </a:solidFill>
                <a:latin typeface="Oxfam TSTAR PRO Light" panose="02000806030000020004" pitchFamily="2" charset="0"/>
                <a:cs typeface="Trebuchet MS"/>
              </a:rPr>
              <a:t>may</a:t>
            </a:r>
            <a:r>
              <a:rPr sz="1451" spc="-77" dirty="0">
                <a:solidFill>
                  <a:schemeClr val="bg1"/>
                </a:solidFill>
                <a:latin typeface="Oxfam TSTAR PRO Light" panose="02000806030000020004" pitchFamily="2" charset="0"/>
                <a:cs typeface="Trebuchet MS"/>
              </a:rPr>
              <a:t> </a:t>
            </a:r>
            <a:r>
              <a:rPr sz="1451" spc="-23" dirty="0">
                <a:solidFill>
                  <a:schemeClr val="bg1"/>
                </a:solidFill>
                <a:latin typeface="Oxfam TSTAR PRO Light" panose="02000806030000020004" pitchFamily="2" charset="0"/>
                <a:cs typeface="Trebuchet MS"/>
              </a:rPr>
              <a:t>be</a:t>
            </a:r>
            <a:r>
              <a:rPr sz="1451" spc="-77" dirty="0">
                <a:solidFill>
                  <a:schemeClr val="bg1"/>
                </a:solidFill>
                <a:latin typeface="Oxfam TSTAR PRO Light" panose="02000806030000020004" pitchFamily="2" charset="0"/>
                <a:cs typeface="Trebuchet MS"/>
              </a:rPr>
              <a:t> </a:t>
            </a:r>
            <a:r>
              <a:rPr sz="1451" spc="-23" dirty="0">
                <a:solidFill>
                  <a:schemeClr val="bg1"/>
                </a:solidFill>
                <a:latin typeface="Oxfam TSTAR PRO Light" panose="02000806030000020004" pitchFamily="2" charset="0"/>
                <a:cs typeface="Trebuchet MS"/>
              </a:rPr>
              <a:t>charged.</a:t>
            </a:r>
            <a:r>
              <a:rPr sz="1451" spc="-77" dirty="0">
                <a:solidFill>
                  <a:schemeClr val="bg1"/>
                </a:solidFill>
                <a:latin typeface="Oxfam TSTAR PRO Light" panose="02000806030000020004" pitchFamily="2" charset="0"/>
                <a:cs typeface="Trebuchet MS"/>
              </a:rPr>
              <a:t> </a:t>
            </a:r>
            <a:r>
              <a:rPr sz="1451" spc="-41" dirty="0">
                <a:solidFill>
                  <a:schemeClr val="bg1"/>
                </a:solidFill>
                <a:latin typeface="Oxfam TSTAR PRO Light" panose="02000806030000020004" pitchFamily="2" charset="0"/>
                <a:cs typeface="Trebuchet MS"/>
              </a:rPr>
              <a:t>Email</a:t>
            </a:r>
            <a:r>
              <a:rPr sz="1451" spc="-82" dirty="0">
                <a:solidFill>
                  <a:schemeClr val="bg1"/>
                </a:solidFill>
                <a:latin typeface="Oxfam TSTAR PRO Light" panose="02000806030000020004" pitchFamily="2" charset="0"/>
                <a:cs typeface="Trebuchet MS"/>
              </a:rPr>
              <a:t> </a:t>
            </a:r>
            <a:r>
              <a:rPr sz="1451" b="1" spc="-95" dirty="0">
                <a:solidFill>
                  <a:schemeClr val="bg1"/>
                </a:solidFill>
                <a:latin typeface="Oxfam TSTAR PRO Light" panose="02000806030000020004" pitchFamily="2" charset="0"/>
                <a:cs typeface="Tahoma"/>
                <a:hlinkClick r:id="rId2">
                  <a:extLst>
                    <a:ext uri="{A12FA001-AC4F-418D-AE19-62706E023703}">
                      <ahyp:hlinkClr xmlns:ahyp="http://schemas.microsoft.com/office/drawing/2018/hyperlinkcolor" val="tx"/>
                    </a:ext>
                  </a:extLst>
                </a:hlinkClick>
              </a:rPr>
              <a:t>sdhs@oxfamnovib.nl</a:t>
            </a:r>
            <a:r>
              <a:rPr sz="1451" b="1" spc="-77" dirty="0">
                <a:solidFill>
                  <a:schemeClr val="bg1"/>
                </a:solidFill>
                <a:latin typeface="Oxfam TSTAR PRO Light" panose="02000806030000020004" pitchFamily="2" charset="0"/>
                <a:cs typeface="Tahoma"/>
                <a:hlinkClick r:id="rId2">
                  <a:extLst>
                    <a:ext uri="{A12FA001-AC4F-418D-AE19-62706E023703}">
                      <ahyp:hlinkClr xmlns:ahyp="http://schemas.microsoft.com/office/drawing/2018/hyperlinkcolor" val="tx"/>
                    </a:ext>
                  </a:extLst>
                </a:hlinkClick>
              </a:rPr>
              <a:t> </a:t>
            </a:r>
            <a:r>
              <a:rPr sz="1451" spc="-41" dirty="0">
                <a:solidFill>
                  <a:schemeClr val="bg1"/>
                </a:solidFill>
                <a:latin typeface="Oxfam TSTAR PRO Light" panose="02000806030000020004" pitchFamily="2" charset="0"/>
                <a:cs typeface="Trebuchet MS"/>
              </a:rPr>
              <a:t>for</a:t>
            </a:r>
            <a:r>
              <a:rPr sz="1451" spc="-77" dirty="0">
                <a:solidFill>
                  <a:schemeClr val="bg1"/>
                </a:solidFill>
                <a:latin typeface="Oxfam TSTAR PRO Light" panose="02000806030000020004" pitchFamily="2" charset="0"/>
                <a:cs typeface="Trebuchet MS"/>
              </a:rPr>
              <a:t> </a:t>
            </a:r>
            <a:r>
              <a:rPr sz="1451" spc="-41" dirty="0">
                <a:solidFill>
                  <a:schemeClr val="bg1"/>
                </a:solidFill>
                <a:latin typeface="Oxfam TSTAR PRO Light" panose="02000806030000020004" pitchFamily="2" charset="0"/>
                <a:cs typeface="Trebuchet MS"/>
              </a:rPr>
              <a:t>more</a:t>
            </a:r>
            <a:r>
              <a:rPr sz="1451" spc="-77" dirty="0">
                <a:solidFill>
                  <a:schemeClr val="bg1"/>
                </a:solidFill>
                <a:latin typeface="Oxfam TSTAR PRO Light" panose="02000806030000020004" pitchFamily="2" charset="0"/>
                <a:cs typeface="Trebuchet MS"/>
              </a:rPr>
              <a:t> </a:t>
            </a:r>
            <a:r>
              <a:rPr sz="1451" spc="-41" dirty="0">
                <a:solidFill>
                  <a:schemeClr val="bg1"/>
                </a:solidFill>
                <a:latin typeface="Oxfam TSTAR PRO Light" panose="02000806030000020004" pitchFamily="2" charset="0"/>
                <a:cs typeface="Trebuchet MS"/>
              </a:rPr>
              <a:t>information.</a:t>
            </a:r>
            <a:endParaRPr sz="1451" dirty="0">
              <a:solidFill>
                <a:schemeClr val="bg1"/>
              </a:solidFill>
              <a:latin typeface="Oxfam TSTAR PRO Light" panose="02000806030000020004" pitchFamily="2" charset="0"/>
              <a:cs typeface="Trebuchet MS"/>
            </a:endParaRPr>
          </a:p>
        </p:txBody>
      </p:sp>
      <p:sp>
        <p:nvSpPr>
          <p:cNvPr id="9" name="Title 1">
            <a:extLst>
              <a:ext uri="{FF2B5EF4-FFF2-40B4-BE49-F238E27FC236}">
                <a16:creationId xmlns:a16="http://schemas.microsoft.com/office/drawing/2014/main" id="{2633BCF4-9403-4EDF-91EF-7A6718F58A6C}"/>
              </a:ext>
            </a:extLst>
          </p:cNvPr>
          <p:cNvSpPr txBox="1">
            <a:spLocks/>
          </p:cNvSpPr>
          <p:nvPr/>
        </p:nvSpPr>
        <p:spPr>
          <a:xfrm>
            <a:off x="10871200" y="6176962"/>
            <a:ext cx="939800" cy="6304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1800" b="1" dirty="0">
                <a:solidFill>
                  <a:schemeClr val="bg1"/>
                </a:solidFill>
                <a:latin typeface="Oxfam TSTAR PRO Medium" panose="02000806030000020004" pitchFamily="2" charset="0"/>
              </a:rPr>
              <a:t>2</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plant, outdoor, flower, vegetable&#10;&#10;Description automatically generated">
            <a:extLst>
              <a:ext uri="{FF2B5EF4-FFF2-40B4-BE49-F238E27FC236}">
                <a16:creationId xmlns:a16="http://schemas.microsoft.com/office/drawing/2014/main" id="{76C7300D-5116-43C3-BDB0-D987ED9543C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12179483" cy="6176962"/>
          </a:xfrm>
          <a:prstGeom prst="rect">
            <a:avLst/>
          </a:prstGeom>
        </p:spPr>
      </p:pic>
      <p:sp>
        <p:nvSpPr>
          <p:cNvPr id="2" name="Title 1">
            <a:extLst>
              <a:ext uri="{FF2B5EF4-FFF2-40B4-BE49-F238E27FC236}">
                <a16:creationId xmlns:a16="http://schemas.microsoft.com/office/drawing/2014/main" id="{E5212BFC-A39F-465B-A18E-E2435BC7C814}"/>
              </a:ext>
            </a:extLst>
          </p:cNvPr>
          <p:cNvSpPr>
            <a:spLocks noGrp="1"/>
          </p:cNvSpPr>
          <p:nvPr>
            <p:ph type="title"/>
          </p:nvPr>
        </p:nvSpPr>
        <p:spPr>
          <a:xfrm>
            <a:off x="7772400" y="316999"/>
            <a:ext cx="3581400" cy="1325563"/>
          </a:xfrm>
        </p:spPr>
        <p:txBody>
          <a:bodyPr/>
          <a:lstStyle/>
          <a:p>
            <a:pPr algn="r"/>
            <a:r>
              <a:rPr lang="en-US" b="1" u="sng" dirty="0">
                <a:solidFill>
                  <a:schemeClr val="bg1"/>
                </a:solidFill>
                <a:latin typeface="Oxfam TSTAR PRO Headline" panose="02000806030000020004" pitchFamily="2" charset="0"/>
                <a:ea typeface="Source Sans Pro" panose="020B0503030403020204" pitchFamily="34" charset="0"/>
              </a:rPr>
              <a:t>CONTENTS</a:t>
            </a:r>
          </a:p>
        </p:txBody>
      </p:sp>
      <p:sp>
        <p:nvSpPr>
          <p:cNvPr id="6" name="Rectangle 5">
            <a:extLst>
              <a:ext uri="{FF2B5EF4-FFF2-40B4-BE49-F238E27FC236}">
                <a16:creationId xmlns:a16="http://schemas.microsoft.com/office/drawing/2014/main" id="{95960F80-ABB5-4765-A60E-D873A7335FA1}"/>
              </a:ext>
            </a:extLst>
          </p:cNvPr>
          <p:cNvSpPr/>
          <p:nvPr/>
        </p:nvSpPr>
        <p:spPr>
          <a:xfrm>
            <a:off x="1587500" y="1463040"/>
            <a:ext cx="8298180" cy="47836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tabLst>
                <a:tab pos="5721350" algn="r"/>
              </a:tabLst>
            </a:pPr>
            <a:endParaRPr kumimoji="0" lang="es-PE" altLang="en-US" sz="3200" b="0" i="0" u="none" strike="noStrike" cap="none" normalizeH="0" baseline="0" dirty="0">
              <a:ln>
                <a:noFill/>
              </a:ln>
              <a:solidFill>
                <a:schemeClr val="tx1"/>
              </a:solidFill>
              <a:effectLst/>
              <a:latin typeface="Arial" panose="020B0604020202020204" pitchFamily="34" charset="0"/>
            </a:endParaRPr>
          </a:p>
        </p:txBody>
      </p:sp>
      <p:sp>
        <p:nvSpPr>
          <p:cNvPr id="9" name="Title 1">
            <a:extLst>
              <a:ext uri="{FF2B5EF4-FFF2-40B4-BE49-F238E27FC236}">
                <a16:creationId xmlns:a16="http://schemas.microsoft.com/office/drawing/2014/main" id="{804339D5-9925-4C7C-938E-4DE49967695C}"/>
              </a:ext>
            </a:extLst>
          </p:cNvPr>
          <p:cNvSpPr txBox="1">
            <a:spLocks/>
          </p:cNvSpPr>
          <p:nvPr/>
        </p:nvSpPr>
        <p:spPr>
          <a:xfrm>
            <a:off x="10871200" y="6176962"/>
            <a:ext cx="939800" cy="6304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1800" b="1" dirty="0">
                <a:solidFill>
                  <a:srgbClr val="009B4C"/>
                </a:solidFill>
                <a:latin typeface="Oxfam TSTAR PRO Medium" panose="02000806030000020004" pitchFamily="2" charset="0"/>
              </a:rPr>
              <a:t>3</a:t>
            </a:r>
          </a:p>
        </p:txBody>
      </p:sp>
      <p:sp>
        <p:nvSpPr>
          <p:cNvPr id="10" name="Title 1">
            <a:extLst>
              <a:ext uri="{FF2B5EF4-FFF2-40B4-BE49-F238E27FC236}">
                <a16:creationId xmlns:a16="http://schemas.microsoft.com/office/drawing/2014/main" id="{0644F980-C558-4EC1-9EB3-0D6607655EBA}"/>
              </a:ext>
            </a:extLst>
          </p:cNvPr>
          <p:cNvSpPr txBox="1">
            <a:spLocks/>
          </p:cNvSpPr>
          <p:nvPr/>
        </p:nvSpPr>
        <p:spPr>
          <a:xfrm>
            <a:off x="381000" y="6252259"/>
            <a:ext cx="9183943" cy="529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a:spcBef>
                <a:spcPts val="0"/>
              </a:spcBef>
              <a:spcAft>
                <a:spcPts val="0"/>
              </a:spcAft>
            </a:pPr>
            <a:r>
              <a:rPr lang="es-PE" sz="900" dirty="0">
                <a:solidFill>
                  <a:srgbClr val="009A46"/>
                </a:solidFill>
                <a:latin typeface="Oxfam TSTAR PRO Light" panose="02000806030000020004" pitchFamily="2" charset="0"/>
                <a:ea typeface="Times New Roman" panose="02020603050405020304" pitchFamily="18" charset="0"/>
                <a:cs typeface="Arial" panose="020B0604020202020204" pitchFamily="34" charset="0"/>
              </a:rPr>
              <a:t>Sacha de </a:t>
            </a:r>
            <a:r>
              <a:rPr lang="es-PE" sz="900" dirty="0" err="1">
                <a:solidFill>
                  <a:srgbClr val="009A46"/>
                </a:solidFill>
                <a:latin typeface="Oxfam TSTAR PRO Light" panose="02000806030000020004" pitchFamily="2" charset="0"/>
                <a:ea typeface="Times New Roman" panose="02020603050405020304" pitchFamily="18" charset="0"/>
                <a:cs typeface="Arial" panose="020B0604020202020204" pitchFamily="34" charset="0"/>
              </a:rPr>
              <a:t>Boer</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 Field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Maize</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in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Zimbabwe</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a:t>
            </a:r>
            <a:endParaRPr lang="en-US"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endParaRPr>
          </a:p>
        </p:txBody>
      </p:sp>
      <p:sp>
        <p:nvSpPr>
          <p:cNvPr id="11" name="TextBox 10">
            <a:extLst>
              <a:ext uri="{FF2B5EF4-FFF2-40B4-BE49-F238E27FC236}">
                <a16:creationId xmlns:a16="http://schemas.microsoft.com/office/drawing/2014/main" id="{6766C212-B284-4065-94DE-53F142B26776}"/>
              </a:ext>
            </a:extLst>
          </p:cNvPr>
          <p:cNvSpPr txBox="1"/>
          <p:nvPr/>
        </p:nvSpPr>
        <p:spPr>
          <a:xfrm>
            <a:off x="1775061" y="5233930"/>
            <a:ext cx="7640051" cy="1030410"/>
          </a:xfrm>
          <a:prstGeom prst="rect">
            <a:avLst/>
          </a:prstGeom>
          <a:noFill/>
        </p:spPr>
        <p:txBody>
          <a:bodyPr wrap="square">
            <a:spAutoFit/>
          </a:bodyPr>
          <a:lstStyle/>
          <a:p>
            <a:pPr marL="0" marR="0">
              <a:lnSpc>
                <a:spcPct val="107000"/>
              </a:lnSpc>
              <a:spcBef>
                <a:spcPts val="0"/>
              </a:spcBef>
              <a:spcAft>
                <a:spcPts val="0"/>
              </a:spcAft>
            </a:pPr>
            <a:r>
              <a:rPr lang="es-PE" sz="1400" b="1" dirty="0">
                <a:solidFill>
                  <a:srgbClr val="000000"/>
                </a:solidFill>
                <a:latin typeface="Oxfam TSTAR PRO Medium" panose="02000806030000020004" pitchFamily="2" charset="0"/>
                <a:ea typeface="Calibri" panose="020F0502020204030204" pitchFamily="34" charset="0"/>
              </a:rPr>
              <a:t>FSE		</a:t>
            </a:r>
            <a:r>
              <a:rPr lang="es-PE" sz="1400" dirty="0">
                <a:solidFill>
                  <a:srgbClr val="000000"/>
                </a:solidFill>
                <a:latin typeface="Oxfam TSTAR PRO Medium" panose="02000806030000020004" pitchFamily="2" charset="0"/>
                <a:ea typeface="Calibri" panose="020F0502020204030204" pitchFamily="34" charset="0"/>
              </a:rPr>
              <a:t>Farmer </a:t>
            </a:r>
            <a:r>
              <a:rPr lang="es-PE" sz="1400" dirty="0" err="1">
                <a:solidFill>
                  <a:srgbClr val="000000"/>
                </a:solidFill>
                <a:latin typeface="Oxfam TSTAR PRO Medium" panose="02000806030000020004" pitchFamily="2" charset="0"/>
                <a:ea typeface="Calibri" panose="020F0502020204030204" pitchFamily="34" charset="0"/>
              </a:rPr>
              <a:t>Seed</a:t>
            </a:r>
            <a:r>
              <a:rPr lang="es-PE" sz="1400" dirty="0">
                <a:solidFill>
                  <a:srgbClr val="000000"/>
                </a:solidFill>
                <a:latin typeface="Oxfam TSTAR PRO Medium" panose="02000806030000020004" pitchFamily="2" charset="0"/>
                <a:ea typeface="Calibri" panose="020F0502020204030204" pitchFamily="34" charset="0"/>
              </a:rPr>
              <a:t> Enterprise</a:t>
            </a:r>
          </a:p>
          <a:p>
            <a:pPr marL="0" marR="0">
              <a:lnSpc>
                <a:spcPct val="107000"/>
              </a:lnSpc>
              <a:spcBef>
                <a:spcPts val="0"/>
              </a:spcBef>
              <a:spcAft>
                <a:spcPts val="0"/>
              </a:spcAft>
            </a:pPr>
            <a:r>
              <a:rPr lang="es-PE" sz="1400" b="1" dirty="0">
                <a:solidFill>
                  <a:srgbClr val="000000"/>
                </a:solidFill>
                <a:latin typeface="Oxfam TSTAR PRO Medium" panose="02000806030000020004" pitchFamily="2" charset="0"/>
                <a:ea typeface="Calibri" panose="020F0502020204030204" pitchFamily="34" charset="0"/>
              </a:rPr>
              <a:t>FFS</a:t>
            </a:r>
            <a:r>
              <a:rPr lang="es-PE" sz="1400" b="1" dirty="0">
                <a:solidFill>
                  <a:srgbClr val="000000"/>
                </a:solidFill>
                <a:effectLst/>
                <a:latin typeface="Oxfam TSTAR PRO Medium" panose="02000806030000020004" pitchFamily="2" charset="0"/>
                <a:ea typeface="Calibri" panose="020F0502020204030204" pitchFamily="34" charset="0"/>
              </a:rPr>
              <a:t> </a:t>
            </a:r>
            <a:r>
              <a:rPr lang="es-PE" sz="1400" dirty="0">
                <a:solidFill>
                  <a:srgbClr val="000000"/>
                </a:solidFill>
                <a:effectLst/>
                <a:latin typeface="Oxfam TSTAR PRO Medium" panose="02000806030000020004" pitchFamily="2" charset="0"/>
                <a:ea typeface="Calibri" panose="020F0502020204030204" pitchFamily="34" charset="0"/>
              </a:rPr>
              <a:t>		Farmer Field </a:t>
            </a:r>
            <a:r>
              <a:rPr lang="es-PE" sz="1400" dirty="0" err="1">
                <a:solidFill>
                  <a:srgbClr val="000000"/>
                </a:solidFill>
                <a:effectLst/>
                <a:latin typeface="Oxfam TSTAR PRO Medium" panose="02000806030000020004" pitchFamily="2" charset="0"/>
                <a:ea typeface="Calibri" panose="020F0502020204030204" pitchFamily="34" charset="0"/>
              </a:rPr>
              <a:t>School</a:t>
            </a:r>
            <a:endParaRPr lang="es-PE" sz="1400" dirty="0">
              <a:solidFill>
                <a:srgbClr val="000000"/>
              </a:solidFill>
              <a:effectLst/>
              <a:latin typeface="Oxfam TSTAR PRO Medium" panose="02000806030000020004" pitchFamily="2" charset="0"/>
              <a:ea typeface="Calibri" panose="020F0502020204030204" pitchFamily="34" charset="0"/>
            </a:endParaRPr>
          </a:p>
          <a:p>
            <a:pPr marL="0" marR="0">
              <a:lnSpc>
                <a:spcPct val="107000"/>
              </a:lnSpc>
              <a:spcBef>
                <a:spcPts val="0"/>
              </a:spcBef>
              <a:spcAft>
                <a:spcPts val="0"/>
              </a:spcAft>
            </a:pPr>
            <a:r>
              <a:rPr lang="es-PE" sz="1400" b="1" dirty="0" err="1">
                <a:solidFill>
                  <a:srgbClr val="000000"/>
                </a:solidFill>
                <a:latin typeface="Oxfam TSTAR PRO Medium" panose="02000806030000020004" pitchFamily="2" charset="0"/>
                <a:ea typeface="Calibri" panose="020F0502020204030204" pitchFamily="34" charset="0"/>
              </a:rPr>
              <a:t>ToT</a:t>
            </a:r>
            <a:r>
              <a:rPr lang="es-PE" sz="1400" dirty="0">
                <a:solidFill>
                  <a:srgbClr val="000000"/>
                </a:solidFill>
                <a:latin typeface="Oxfam TSTAR PRO Medium" panose="02000806030000020004" pitchFamily="2" charset="0"/>
                <a:ea typeface="Calibri" panose="020F0502020204030204" pitchFamily="34" charset="0"/>
              </a:rPr>
              <a:t>		Training </a:t>
            </a:r>
            <a:r>
              <a:rPr lang="es-PE" sz="1400" dirty="0" err="1">
                <a:solidFill>
                  <a:srgbClr val="000000"/>
                </a:solidFill>
                <a:latin typeface="Oxfam TSTAR PRO Medium" panose="02000806030000020004" pitchFamily="2" charset="0"/>
                <a:ea typeface="Calibri" panose="020F0502020204030204" pitchFamily="34" charset="0"/>
              </a:rPr>
              <a:t>of</a:t>
            </a:r>
            <a:r>
              <a:rPr lang="es-PE" sz="1400" dirty="0">
                <a:solidFill>
                  <a:srgbClr val="000000"/>
                </a:solidFill>
                <a:latin typeface="Oxfam TSTAR PRO Medium" panose="02000806030000020004" pitchFamily="2" charset="0"/>
                <a:ea typeface="Calibri" panose="020F0502020204030204" pitchFamily="34" charset="0"/>
              </a:rPr>
              <a:t> </a:t>
            </a:r>
            <a:r>
              <a:rPr lang="es-PE" sz="1400" dirty="0" err="1">
                <a:solidFill>
                  <a:srgbClr val="000000"/>
                </a:solidFill>
                <a:latin typeface="Oxfam TSTAR PRO Medium" panose="02000806030000020004" pitchFamily="2" charset="0"/>
                <a:ea typeface="Calibri" panose="020F0502020204030204" pitchFamily="34" charset="0"/>
              </a:rPr>
              <a:t>Trainers</a:t>
            </a:r>
            <a:endParaRPr lang="en-US" sz="1600" dirty="0">
              <a:solidFill>
                <a:srgbClr val="000000"/>
              </a:solidFill>
              <a:effectLst/>
              <a:latin typeface="Oxfam TSTAR PRO Medium" panose="02000806030000020004" pitchFamily="2" charset="0"/>
              <a:ea typeface="Calibri" panose="020F0502020204030204" pitchFamily="34" charset="0"/>
            </a:endParaRPr>
          </a:p>
          <a:p>
            <a:pPr marL="0" marR="0">
              <a:lnSpc>
                <a:spcPct val="107000"/>
              </a:lnSpc>
              <a:spcBef>
                <a:spcPts val="0"/>
              </a:spcBef>
              <a:spcAft>
                <a:spcPts val="0"/>
              </a:spcAft>
            </a:pPr>
            <a:r>
              <a:rPr lang="es-PE" sz="1400" b="1" dirty="0">
                <a:solidFill>
                  <a:srgbClr val="000000"/>
                </a:solidFill>
                <a:effectLst/>
                <a:latin typeface="Oxfam TSTAR PRO Medium" panose="02000806030000020004" pitchFamily="2" charset="0"/>
                <a:ea typeface="Calibri" panose="020F0502020204030204" pitchFamily="34" charset="0"/>
              </a:rPr>
              <a:t>SD=HS 	</a:t>
            </a:r>
            <a:r>
              <a:rPr lang="es-PE" sz="1400" dirty="0">
                <a:solidFill>
                  <a:srgbClr val="000000"/>
                </a:solidFill>
                <a:effectLst/>
                <a:latin typeface="Oxfam TSTAR PRO Medium" panose="02000806030000020004" pitchFamily="2" charset="0"/>
                <a:ea typeface="Calibri" panose="020F0502020204030204" pitchFamily="34" charset="0"/>
              </a:rPr>
              <a:t>	</a:t>
            </a:r>
            <a:r>
              <a:rPr lang="es-PE" sz="1400" dirty="0" err="1">
                <a:solidFill>
                  <a:srgbClr val="000000"/>
                </a:solidFill>
                <a:effectLst/>
                <a:latin typeface="Oxfam TSTAR PRO Medium" panose="02000806030000020004" pitchFamily="2" charset="0"/>
                <a:ea typeface="Calibri" panose="020F0502020204030204" pitchFamily="34" charset="0"/>
              </a:rPr>
              <a:t>Sowing</a:t>
            </a:r>
            <a:r>
              <a:rPr lang="es-PE" sz="1400" dirty="0">
                <a:solidFill>
                  <a:srgbClr val="000000"/>
                </a:solidFill>
                <a:effectLst/>
                <a:latin typeface="Oxfam TSTAR PRO Medium" panose="02000806030000020004" pitchFamily="2" charset="0"/>
                <a:ea typeface="Calibri" panose="020F0502020204030204" pitchFamily="34" charset="0"/>
              </a:rPr>
              <a:t> </a:t>
            </a:r>
            <a:r>
              <a:rPr lang="es-PE" sz="1400" dirty="0" err="1">
                <a:solidFill>
                  <a:srgbClr val="000000"/>
                </a:solidFill>
                <a:effectLst/>
                <a:latin typeface="Oxfam TSTAR PRO Medium" panose="02000806030000020004" pitchFamily="2" charset="0"/>
                <a:ea typeface="Calibri" panose="020F0502020204030204" pitchFamily="34" charset="0"/>
              </a:rPr>
              <a:t>Diversity</a:t>
            </a:r>
            <a:r>
              <a:rPr lang="es-PE" sz="1400" dirty="0">
                <a:solidFill>
                  <a:srgbClr val="000000"/>
                </a:solidFill>
                <a:effectLst/>
                <a:latin typeface="Oxfam TSTAR PRO Medium" panose="02000806030000020004" pitchFamily="2" charset="0"/>
                <a:ea typeface="Calibri" panose="020F0502020204030204" pitchFamily="34" charset="0"/>
              </a:rPr>
              <a:t> = </a:t>
            </a:r>
            <a:r>
              <a:rPr lang="es-PE" sz="1400" dirty="0" err="1">
                <a:solidFill>
                  <a:srgbClr val="000000"/>
                </a:solidFill>
                <a:effectLst/>
                <a:latin typeface="Oxfam TSTAR PRO Medium" panose="02000806030000020004" pitchFamily="2" charset="0"/>
                <a:ea typeface="Calibri" panose="020F0502020204030204" pitchFamily="34" charset="0"/>
              </a:rPr>
              <a:t>Harvesting</a:t>
            </a:r>
            <a:r>
              <a:rPr lang="es-PE" sz="1400" dirty="0">
                <a:solidFill>
                  <a:srgbClr val="000000"/>
                </a:solidFill>
                <a:effectLst/>
                <a:latin typeface="Oxfam TSTAR PRO Medium" panose="02000806030000020004" pitchFamily="2" charset="0"/>
                <a:ea typeface="Calibri" panose="020F0502020204030204" pitchFamily="34" charset="0"/>
              </a:rPr>
              <a:t> Security</a:t>
            </a:r>
            <a:endParaRPr lang="en-US" sz="1600" dirty="0">
              <a:solidFill>
                <a:srgbClr val="000000"/>
              </a:solidFill>
              <a:effectLst/>
              <a:latin typeface="Oxfam TSTAR PRO Medium" panose="02000806030000020004" pitchFamily="2" charset="0"/>
              <a:ea typeface="Calibri" panose="020F0502020204030204" pitchFamily="34" charset="0"/>
            </a:endParaRPr>
          </a:p>
        </p:txBody>
      </p:sp>
      <p:sp>
        <p:nvSpPr>
          <p:cNvPr id="13" name="TextBox 12">
            <a:extLst>
              <a:ext uri="{FF2B5EF4-FFF2-40B4-BE49-F238E27FC236}">
                <a16:creationId xmlns:a16="http://schemas.microsoft.com/office/drawing/2014/main" id="{794C4BEF-CB29-4158-BA42-1CC025747583}"/>
              </a:ext>
            </a:extLst>
          </p:cNvPr>
          <p:cNvSpPr txBox="1"/>
          <p:nvPr/>
        </p:nvSpPr>
        <p:spPr>
          <a:xfrm>
            <a:off x="1801218" y="2938326"/>
            <a:ext cx="6522934" cy="1615827"/>
          </a:xfrm>
          <a:prstGeom prst="rect">
            <a:avLst/>
          </a:prstGeom>
          <a:noFill/>
        </p:spPr>
        <p:txBody>
          <a:bodyPr wrap="square">
            <a:spAutoFit/>
          </a:bodyPr>
          <a:lstStyle/>
          <a:p>
            <a:pPr marL="0" marR="0" lvl="0" indent="0" algn="l" defTabSz="914400" rtl="0" eaLnBrk="0" fontAlgn="base" latinLnBrk="0" hangingPunct="0">
              <a:lnSpc>
                <a:spcPct val="100000"/>
              </a:lnSpc>
              <a:spcBef>
                <a:spcPts val="300"/>
              </a:spcBef>
              <a:spcAft>
                <a:spcPct val="0"/>
              </a:spcAft>
              <a:buClrTx/>
              <a:buSzTx/>
              <a:buFontTx/>
              <a:buNone/>
              <a:tabLst>
                <a:tab pos="5721350" algn="r"/>
              </a:tabLst>
            </a:pPr>
            <a:r>
              <a:rPr lang="en-US" sz="1200" dirty="0">
                <a:solidFill>
                  <a:srgbClr val="000000"/>
                </a:solidFill>
                <a:latin typeface="Oxfam TSTAR PRO Medium" panose="02000806030000020004" pitchFamily="2" charset="0"/>
              </a:rPr>
              <a:t>Module 1: Introduction</a:t>
            </a:r>
          </a:p>
          <a:p>
            <a:pPr marL="0" marR="0" lvl="0" indent="0" algn="l" defTabSz="914400" rtl="0" eaLnBrk="0" fontAlgn="base" latinLnBrk="0" hangingPunct="0">
              <a:lnSpc>
                <a:spcPct val="100000"/>
              </a:lnSpc>
              <a:spcBef>
                <a:spcPts val="300"/>
              </a:spcBef>
              <a:spcAft>
                <a:spcPct val="0"/>
              </a:spcAft>
              <a:buClrTx/>
              <a:buSzTx/>
              <a:buFontTx/>
              <a:buNone/>
              <a:tabLst>
                <a:tab pos="5721350" algn="r"/>
              </a:tabLst>
            </a:pPr>
            <a:r>
              <a:rPr lang="en-US" sz="1200" dirty="0">
                <a:solidFill>
                  <a:srgbClr val="000000"/>
                </a:solidFill>
                <a:latin typeface="Oxfam TSTAR PRO Medium" panose="02000806030000020004" pitchFamily="2" charset="0"/>
              </a:rPr>
              <a:t>Module 2: Preparatory activities</a:t>
            </a:r>
          </a:p>
          <a:p>
            <a:pPr marL="0" marR="0" lvl="0" indent="0" algn="l" defTabSz="914400" rtl="0" eaLnBrk="0" fontAlgn="base" latinLnBrk="0" hangingPunct="0">
              <a:lnSpc>
                <a:spcPct val="100000"/>
              </a:lnSpc>
              <a:spcBef>
                <a:spcPts val="300"/>
              </a:spcBef>
              <a:spcAft>
                <a:spcPct val="0"/>
              </a:spcAft>
              <a:buClrTx/>
              <a:buSzTx/>
              <a:buFontTx/>
              <a:buNone/>
              <a:tabLst>
                <a:tab pos="5721350" algn="r"/>
              </a:tabLst>
            </a:pPr>
            <a:r>
              <a:rPr lang="en-US" sz="1200" dirty="0">
                <a:solidFill>
                  <a:srgbClr val="000000"/>
                </a:solidFill>
                <a:latin typeface="Oxfam TSTAR PRO Medium" panose="02000806030000020004" pitchFamily="2" charset="0"/>
              </a:rPr>
              <a:t>Module 3: Diagnosis and planning</a:t>
            </a:r>
          </a:p>
          <a:p>
            <a:pPr marL="0" marR="0" lvl="0" indent="0" algn="l" defTabSz="914400" rtl="0" eaLnBrk="0" fontAlgn="base" latinLnBrk="0" hangingPunct="0">
              <a:lnSpc>
                <a:spcPct val="100000"/>
              </a:lnSpc>
              <a:spcBef>
                <a:spcPts val="300"/>
              </a:spcBef>
              <a:spcAft>
                <a:spcPct val="0"/>
              </a:spcAft>
              <a:buClrTx/>
              <a:buSzTx/>
              <a:buFontTx/>
              <a:buNone/>
              <a:tabLst>
                <a:tab pos="5721350" algn="r"/>
              </a:tabLst>
            </a:pPr>
            <a:r>
              <a:rPr lang="en-US" sz="1200" dirty="0">
                <a:solidFill>
                  <a:srgbClr val="000000"/>
                </a:solidFill>
                <a:latin typeface="Oxfam TSTAR PRO Medium" panose="02000806030000020004" pitchFamily="2" charset="0"/>
              </a:rPr>
              <a:t>Module 4: Analysis of the seed market and crop selection</a:t>
            </a:r>
          </a:p>
          <a:p>
            <a:pPr marL="0" marR="0" lvl="0" indent="0" algn="l" defTabSz="914400" rtl="0" eaLnBrk="0" fontAlgn="base" latinLnBrk="0" hangingPunct="0">
              <a:lnSpc>
                <a:spcPct val="100000"/>
              </a:lnSpc>
              <a:spcBef>
                <a:spcPts val="300"/>
              </a:spcBef>
              <a:spcAft>
                <a:spcPct val="0"/>
              </a:spcAft>
              <a:buClrTx/>
              <a:buSzTx/>
              <a:buFontTx/>
              <a:buNone/>
              <a:tabLst>
                <a:tab pos="5721350" algn="r"/>
              </a:tabLst>
            </a:pPr>
            <a:r>
              <a:rPr lang="en-US" sz="1200" dirty="0">
                <a:solidFill>
                  <a:srgbClr val="000000"/>
                </a:solidFill>
                <a:latin typeface="Oxfam TSTAR PRO Medium" panose="02000806030000020004" pitchFamily="2" charset="0"/>
              </a:rPr>
              <a:t>Module 5: Introducing seed business concepts and policy issues</a:t>
            </a:r>
          </a:p>
          <a:p>
            <a:pPr marL="0" marR="0" lvl="0" indent="0" algn="l" defTabSz="914400" rtl="0" eaLnBrk="0" fontAlgn="base" latinLnBrk="0" hangingPunct="0">
              <a:lnSpc>
                <a:spcPct val="100000"/>
              </a:lnSpc>
              <a:spcBef>
                <a:spcPts val="300"/>
              </a:spcBef>
              <a:spcAft>
                <a:spcPct val="0"/>
              </a:spcAft>
              <a:buClrTx/>
              <a:buSzTx/>
              <a:buFontTx/>
              <a:buNone/>
              <a:tabLst>
                <a:tab pos="5721350" algn="r"/>
              </a:tabLst>
            </a:pPr>
            <a:r>
              <a:rPr lang="en-US" sz="1200" dirty="0">
                <a:solidFill>
                  <a:srgbClr val="000000"/>
                </a:solidFill>
                <a:latin typeface="Oxfam TSTAR PRO Medium" panose="02000806030000020004" pitchFamily="2" charset="0"/>
              </a:rPr>
              <a:t>Module 6: Seed production</a:t>
            </a:r>
          </a:p>
          <a:p>
            <a:pPr marL="0" marR="0" lvl="0" indent="0" algn="l" defTabSz="914400" rtl="0" eaLnBrk="0" fontAlgn="base" latinLnBrk="0" hangingPunct="0">
              <a:lnSpc>
                <a:spcPct val="100000"/>
              </a:lnSpc>
              <a:spcBef>
                <a:spcPts val="300"/>
              </a:spcBef>
              <a:spcAft>
                <a:spcPct val="0"/>
              </a:spcAft>
              <a:buClrTx/>
              <a:buSzTx/>
              <a:buFontTx/>
              <a:buNone/>
              <a:tabLst>
                <a:tab pos="5721350" algn="r"/>
              </a:tabLst>
            </a:pPr>
            <a:r>
              <a:rPr lang="en-US" sz="1200" dirty="0">
                <a:solidFill>
                  <a:srgbClr val="000000"/>
                </a:solidFill>
                <a:latin typeface="Oxfam TSTAR PRO Medium" panose="02000806030000020004" pitchFamily="2" charset="0"/>
              </a:rPr>
              <a:t>Module 7: End-of-season evaluation and next-season planning</a:t>
            </a:r>
            <a:endParaRPr lang="es-PE" altLang="en-US" sz="1200" dirty="0">
              <a:solidFill>
                <a:srgbClr val="000000"/>
              </a:solidFill>
              <a:latin typeface="Oxfam TSTAR PRO Medium" panose="02000806030000020004" pitchFamily="2" charset="0"/>
            </a:endParaRPr>
          </a:p>
        </p:txBody>
      </p:sp>
      <p:sp>
        <p:nvSpPr>
          <p:cNvPr id="15" name="TextBox 14">
            <a:extLst>
              <a:ext uri="{FF2B5EF4-FFF2-40B4-BE49-F238E27FC236}">
                <a16:creationId xmlns:a16="http://schemas.microsoft.com/office/drawing/2014/main" id="{9A63A1FA-5EB0-4447-8274-5A1498657BDD}"/>
              </a:ext>
            </a:extLst>
          </p:cNvPr>
          <p:cNvSpPr txBox="1"/>
          <p:nvPr/>
        </p:nvSpPr>
        <p:spPr>
          <a:xfrm>
            <a:off x="1675572" y="1564277"/>
            <a:ext cx="1848852" cy="369332"/>
          </a:xfrm>
          <a:prstGeom prst="rect">
            <a:avLst/>
          </a:prstGeom>
          <a:noFill/>
        </p:spPr>
        <p:txBody>
          <a:bodyPr wrap="square">
            <a:spAutoFit/>
          </a:bodyPr>
          <a:lstStyle/>
          <a:p>
            <a:pPr eaLnBrk="0" fontAlgn="base" hangingPunct="0">
              <a:spcBef>
                <a:spcPct val="0"/>
              </a:spcBef>
              <a:spcAft>
                <a:spcPct val="0"/>
              </a:spcAft>
              <a:tabLst>
                <a:tab pos="5721350" algn="r"/>
              </a:tabLst>
            </a:pPr>
            <a:r>
              <a:rPr lang="en-US" b="1" kern="0" dirty="0" err="1">
                <a:solidFill>
                  <a:srgbClr val="009A46"/>
                </a:solidFill>
                <a:effectLst/>
                <a:latin typeface="Oxfam TSTAR PRO Headline" panose="02000806030000020004" pitchFamily="2" charset="0"/>
                <a:ea typeface="Times New Roman" panose="02020603050405020304" pitchFamily="18" charset="0"/>
                <a:cs typeface="Times New Roman" panose="02020603050405020304" pitchFamily="18" charset="0"/>
              </a:rPr>
              <a:t>ContenT</a:t>
            </a:r>
            <a:endParaRPr lang="en-US" dirty="0">
              <a:solidFill>
                <a:srgbClr val="009A46"/>
              </a:solidFill>
              <a:effectLst/>
              <a:latin typeface="Oxfam TSTAR PRO Headline" panose="02000806030000020004" pitchFamily="2" charset="0"/>
              <a:ea typeface="Times New Roman" panose="02020603050405020304" pitchFamily="18" charset="0"/>
              <a:cs typeface="Arial" panose="020B0604020202020204" pitchFamily="34" charset="0"/>
            </a:endParaRPr>
          </a:p>
        </p:txBody>
      </p:sp>
      <p:sp>
        <p:nvSpPr>
          <p:cNvPr id="19" name="TextBox 18">
            <a:extLst>
              <a:ext uri="{FF2B5EF4-FFF2-40B4-BE49-F238E27FC236}">
                <a16:creationId xmlns:a16="http://schemas.microsoft.com/office/drawing/2014/main" id="{71A3E564-FB8D-46C5-83EF-DA2BADC8FC42}"/>
              </a:ext>
            </a:extLst>
          </p:cNvPr>
          <p:cNvSpPr txBox="1"/>
          <p:nvPr/>
        </p:nvSpPr>
        <p:spPr>
          <a:xfrm>
            <a:off x="9346117" y="2987695"/>
            <a:ext cx="433966" cy="1538883"/>
          </a:xfrm>
          <a:prstGeom prst="rect">
            <a:avLst/>
          </a:prstGeom>
          <a:noFill/>
        </p:spPr>
        <p:txBody>
          <a:bodyPr wrap="square">
            <a:spAutoFit/>
          </a:bodyPr>
          <a:lstStyle/>
          <a:p>
            <a:pPr marL="0" marR="0" lvl="0" indent="0" algn="l" defTabSz="914400" rtl="0" eaLnBrk="0" fontAlgn="base" latinLnBrk="0" hangingPunct="0">
              <a:lnSpc>
                <a:spcPct val="100000"/>
              </a:lnSpc>
              <a:spcBef>
                <a:spcPts val="200"/>
              </a:spcBef>
              <a:spcAft>
                <a:spcPct val="0"/>
              </a:spcAft>
              <a:buClrTx/>
              <a:buSzTx/>
              <a:buFontTx/>
              <a:buNone/>
              <a:tabLst>
                <a:tab pos="5721350" algn="r"/>
              </a:tabLst>
            </a:pPr>
            <a:r>
              <a:rPr lang="es-PE" altLang="en-US" sz="1200" b="1" dirty="0">
                <a:latin typeface="Arial" panose="020B0604020202020204" pitchFamily="34" charset="0"/>
                <a:cs typeface="Arial" panose="020B0604020202020204" pitchFamily="34" charset="0"/>
              </a:rPr>
              <a:t>10</a:t>
            </a:r>
          </a:p>
          <a:p>
            <a:pPr marL="0" marR="0" lvl="0" indent="0" algn="l" defTabSz="914400" rtl="0" eaLnBrk="0" fontAlgn="base" latinLnBrk="0" hangingPunct="0">
              <a:lnSpc>
                <a:spcPct val="100000"/>
              </a:lnSpc>
              <a:spcBef>
                <a:spcPts val="200"/>
              </a:spcBef>
              <a:spcAft>
                <a:spcPct val="0"/>
              </a:spcAft>
              <a:buClrTx/>
              <a:buSzTx/>
              <a:buFontTx/>
              <a:buNone/>
              <a:tabLst>
                <a:tab pos="5721350" algn="r"/>
              </a:tabLst>
            </a:pPr>
            <a:r>
              <a:rPr lang="es-PE" altLang="en-US" sz="1200" b="1" dirty="0">
                <a:latin typeface="Arial" panose="020B0604020202020204" pitchFamily="34" charset="0"/>
                <a:cs typeface="Arial" panose="020B0604020202020204" pitchFamily="34" charset="0"/>
              </a:rPr>
              <a:t>11</a:t>
            </a:r>
          </a:p>
          <a:p>
            <a:pPr marL="0" marR="0" lvl="0" indent="0" algn="l" defTabSz="914400" rtl="0" eaLnBrk="0" fontAlgn="base" latinLnBrk="0" hangingPunct="0">
              <a:lnSpc>
                <a:spcPct val="100000"/>
              </a:lnSpc>
              <a:spcBef>
                <a:spcPts val="200"/>
              </a:spcBef>
              <a:spcAft>
                <a:spcPct val="0"/>
              </a:spcAft>
              <a:buClrTx/>
              <a:buSzTx/>
              <a:buFontTx/>
              <a:buNone/>
              <a:tabLst>
                <a:tab pos="5721350" algn="r"/>
              </a:tabLst>
            </a:pPr>
            <a:r>
              <a:rPr lang="es-PE" altLang="en-US" sz="1200" b="1" dirty="0">
                <a:latin typeface="Arial" panose="020B0604020202020204" pitchFamily="34" charset="0"/>
                <a:cs typeface="Arial" panose="020B0604020202020204" pitchFamily="34" charset="0"/>
              </a:rPr>
              <a:t>12</a:t>
            </a:r>
          </a:p>
          <a:p>
            <a:pPr marL="0" marR="0" lvl="0" indent="0" algn="l" defTabSz="914400" rtl="0" eaLnBrk="0" fontAlgn="base" latinLnBrk="0" hangingPunct="0">
              <a:lnSpc>
                <a:spcPct val="100000"/>
              </a:lnSpc>
              <a:spcBef>
                <a:spcPts val="200"/>
              </a:spcBef>
              <a:spcAft>
                <a:spcPct val="0"/>
              </a:spcAft>
              <a:buClrTx/>
              <a:buSzTx/>
              <a:buFontTx/>
              <a:buNone/>
              <a:tabLst>
                <a:tab pos="5721350" algn="r"/>
              </a:tabLst>
            </a:pPr>
            <a:r>
              <a:rPr lang="es-PE" altLang="en-US" sz="1200" b="1" dirty="0">
                <a:latin typeface="Arial" panose="020B0604020202020204" pitchFamily="34" charset="0"/>
                <a:cs typeface="Arial" panose="020B0604020202020204" pitchFamily="34" charset="0"/>
              </a:rPr>
              <a:t>13</a:t>
            </a:r>
            <a:endParaRPr kumimoji="0" lang="en-US" altLang="en-US" sz="1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ts val="200"/>
              </a:spcBef>
              <a:spcAft>
                <a:spcPct val="0"/>
              </a:spcAft>
              <a:buClrTx/>
              <a:buSzTx/>
              <a:buFontTx/>
              <a:buNone/>
              <a:tabLst>
                <a:tab pos="5721350" algn="r"/>
              </a:tabLst>
            </a:pPr>
            <a:r>
              <a:rPr lang="es-PE" altLang="en-US" sz="1200" b="1" dirty="0">
                <a:latin typeface="Arial" panose="020B0604020202020204" pitchFamily="34" charset="0"/>
                <a:ea typeface="Times New Roman" panose="02020603050405020304" pitchFamily="18" charset="0"/>
                <a:cs typeface="Arial" panose="020B0604020202020204" pitchFamily="34" charset="0"/>
              </a:rPr>
              <a:t>14</a:t>
            </a:r>
            <a:endParaRPr kumimoji="0" lang="es-PE" altLang="en-US" sz="12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ts val="200"/>
              </a:spcBef>
              <a:spcAft>
                <a:spcPct val="0"/>
              </a:spcAft>
              <a:buClrTx/>
              <a:buSzTx/>
              <a:buFontTx/>
              <a:buNone/>
              <a:tabLst>
                <a:tab pos="5721350" algn="r"/>
              </a:tabLst>
            </a:pPr>
            <a:r>
              <a:rPr lang="es-PE" altLang="en-US" sz="1200" b="1" dirty="0">
                <a:latin typeface="Arial" panose="020B0604020202020204" pitchFamily="34" charset="0"/>
                <a:ea typeface="Times New Roman" panose="02020603050405020304" pitchFamily="18" charset="0"/>
                <a:cs typeface="Arial" panose="020B0604020202020204" pitchFamily="34" charset="0"/>
              </a:rPr>
              <a:t>15</a:t>
            </a:r>
            <a:endParaRPr kumimoji="0" lang="es-PE" altLang="en-US" sz="12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ts val="200"/>
              </a:spcBef>
              <a:spcAft>
                <a:spcPct val="0"/>
              </a:spcAft>
              <a:buClrTx/>
              <a:buSzTx/>
              <a:buFontTx/>
              <a:buNone/>
              <a:tabLst>
                <a:tab pos="5721350" algn="r"/>
              </a:tabLst>
            </a:pPr>
            <a:r>
              <a:rPr lang="es-PE" altLang="en-US" sz="1200" b="1" dirty="0">
                <a:latin typeface="Arial" panose="020B0604020202020204" pitchFamily="34" charset="0"/>
                <a:ea typeface="Times New Roman" panose="02020603050405020304" pitchFamily="18" charset="0"/>
                <a:cs typeface="Arial" panose="020B0604020202020204" pitchFamily="34" charset="0"/>
              </a:rPr>
              <a:t>16</a:t>
            </a:r>
            <a:endParaRPr kumimoji="0" lang="es-PE" altLang="en-US" sz="12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2" name="Rectangle 21">
            <a:extLst>
              <a:ext uri="{FF2B5EF4-FFF2-40B4-BE49-F238E27FC236}">
                <a16:creationId xmlns:a16="http://schemas.microsoft.com/office/drawing/2014/main" id="{21E51B72-95B0-4775-A9BB-28434DD9B13C}"/>
              </a:ext>
            </a:extLst>
          </p:cNvPr>
          <p:cNvSpPr/>
          <p:nvPr/>
        </p:nvSpPr>
        <p:spPr>
          <a:xfrm>
            <a:off x="1775061" y="1930948"/>
            <a:ext cx="7880683" cy="45719"/>
          </a:xfrm>
          <a:prstGeom prst="rect">
            <a:avLst/>
          </a:prstGeom>
          <a:solidFill>
            <a:srgbClr val="009A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E69EE41-6B81-4710-8185-FB4F4556813F}"/>
              </a:ext>
            </a:extLst>
          </p:cNvPr>
          <p:cNvSpPr/>
          <p:nvPr/>
        </p:nvSpPr>
        <p:spPr>
          <a:xfrm>
            <a:off x="1760622" y="5211071"/>
            <a:ext cx="7880683" cy="45719"/>
          </a:xfrm>
          <a:prstGeom prst="rect">
            <a:avLst/>
          </a:prstGeom>
          <a:solidFill>
            <a:srgbClr val="009A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9697C38-57DD-4D4B-A029-CB863B99ED4B}"/>
              </a:ext>
            </a:extLst>
          </p:cNvPr>
          <p:cNvSpPr txBox="1"/>
          <p:nvPr/>
        </p:nvSpPr>
        <p:spPr>
          <a:xfrm>
            <a:off x="1711504" y="1968549"/>
            <a:ext cx="6522934" cy="1031051"/>
          </a:xfrm>
          <a:prstGeom prst="rect">
            <a:avLst/>
          </a:prstGeom>
          <a:noFill/>
        </p:spPr>
        <p:txBody>
          <a:bodyPr wrap="square">
            <a:spAutoFit/>
          </a:bodyPr>
          <a:lstStyle/>
          <a:p>
            <a:pPr marL="0" marR="0" lvl="0" indent="0" algn="l" defTabSz="914400" rtl="0" eaLnBrk="0" fontAlgn="base" latinLnBrk="0" hangingPunct="0">
              <a:lnSpc>
                <a:spcPct val="100000"/>
              </a:lnSpc>
              <a:spcBef>
                <a:spcPts val="300"/>
              </a:spcBef>
              <a:spcAft>
                <a:spcPct val="0"/>
              </a:spcAft>
              <a:buClrTx/>
              <a:buSzTx/>
              <a:buFontTx/>
              <a:buNone/>
              <a:tabLst>
                <a:tab pos="5721350" algn="r"/>
              </a:tabLst>
            </a:pPr>
            <a:r>
              <a:rPr lang="en-US" sz="1400" b="1" dirty="0">
                <a:solidFill>
                  <a:srgbClr val="000000"/>
                </a:solidFill>
                <a:latin typeface="Oxfam TSTAR PRO Medium" panose="02000806030000020004" pitchFamily="2" charset="0"/>
              </a:rPr>
              <a:t>Foreword </a:t>
            </a:r>
            <a:br>
              <a:rPr lang="en-US" sz="1400" b="1" dirty="0">
                <a:solidFill>
                  <a:srgbClr val="000000"/>
                </a:solidFill>
                <a:latin typeface="Oxfam TSTAR PRO Medium" panose="02000806030000020004" pitchFamily="2" charset="0"/>
              </a:rPr>
            </a:br>
            <a:r>
              <a:rPr lang="en-US" sz="1400" b="1" dirty="0">
                <a:solidFill>
                  <a:srgbClr val="000000"/>
                </a:solidFill>
                <a:latin typeface="Oxfam TSTAR PRO Medium" panose="02000806030000020004" pitchFamily="2" charset="0"/>
              </a:rPr>
              <a:t>Learning Objectives</a:t>
            </a:r>
          </a:p>
          <a:p>
            <a:pPr marL="0" marR="0" lvl="0" indent="0" algn="l" defTabSz="914400" rtl="0" eaLnBrk="0" fontAlgn="base" latinLnBrk="0" hangingPunct="0">
              <a:lnSpc>
                <a:spcPct val="100000"/>
              </a:lnSpc>
              <a:spcBef>
                <a:spcPts val="300"/>
              </a:spcBef>
              <a:spcAft>
                <a:spcPct val="0"/>
              </a:spcAft>
              <a:buClrTx/>
              <a:buSzTx/>
              <a:buFontTx/>
              <a:buNone/>
              <a:tabLst>
                <a:tab pos="5721350" algn="r"/>
              </a:tabLst>
            </a:pPr>
            <a:r>
              <a:rPr lang="en-US" sz="1400" b="1" dirty="0">
                <a:solidFill>
                  <a:srgbClr val="000000"/>
                </a:solidFill>
                <a:latin typeface="Oxfam TSTAR PRO Medium" panose="02000806030000020004" pitchFamily="2" charset="0"/>
              </a:rPr>
              <a:t>Target Audience</a:t>
            </a:r>
          </a:p>
          <a:p>
            <a:pPr marL="0" marR="0" lvl="0" indent="0" algn="l" defTabSz="914400" rtl="0" eaLnBrk="0" fontAlgn="base" latinLnBrk="0" hangingPunct="0">
              <a:lnSpc>
                <a:spcPct val="100000"/>
              </a:lnSpc>
              <a:spcBef>
                <a:spcPts val="300"/>
              </a:spcBef>
              <a:spcAft>
                <a:spcPct val="0"/>
              </a:spcAft>
              <a:buClrTx/>
              <a:buSzTx/>
              <a:buFontTx/>
              <a:buNone/>
              <a:tabLst>
                <a:tab pos="5721350" algn="r"/>
              </a:tabLst>
            </a:pPr>
            <a:r>
              <a:rPr lang="en-US" sz="1400" b="1" dirty="0">
                <a:solidFill>
                  <a:srgbClr val="000000"/>
                </a:solidFill>
                <a:latin typeface="Oxfam TSTAR PRO Medium" panose="02000806030000020004" pitchFamily="2" charset="0"/>
              </a:rPr>
              <a:t>Content</a:t>
            </a:r>
          </a:p>
        </p:txBody>
      </p:sp>
      <p:sp>
        <p:nvSpPr>
          <p:cNvPr id="18" name="TextBox 17">
            <a:extLst>
              <a:ext uri="{FF2B5EF4-FFF2-40B4-BE49-F238E27FC236}">
                <a16:creationId xmlns:a16="http://schemas.microsoft.com/office/drawing/2014/main" id="{4EDE21FE-E0A0-409D-9938-7D8B05A28165}"/>
              </a:ext>
            </a:extLst>
          </p:cNvPr>
          <p:cNvSpPr txBox="1"/>
          <p:nvPr/>
        </p:nvSpPr>
        <p:spPr>
          <a:xfrm>
            <a:off x="1753795" y="4511621"/>
            <a:ext cx="6097904" cy="307777"/>
          </a:xfrm>
          <a:prstGeom prst="rect">
            <a:avLst/>
          </a:prstGeom>
          <a:noFill/>
        </p:spPr>
        <p:txBody>
          <a:bodyPr wrap="square">
            <a:spAutoFit/>
          </a:bodyPr>
          <a:lstStyle/>
          <a:p>
            <a:r>
              <a:rPr lang="en-US" sz="1400" b="1" dirty="0">
                <a:solidFill>
                  <a:srgbClr val="000000"/>
                </a:solidFill>
                <a:latin typeface="Oxfam TSTAR PRO Medium" panose="02000806030000020004" pitchFamily="2" charset="0"/>
              </a:rPr>
              <a:t>Questions &amp; Answers</a:t>
            </a:r>
            <a:endParaRPr lang="en-US" sz="1400" dirty="0"/>
          </a:p>
        </p:txBody>
      </p:sp>
      <p:sp>
        <p:nvSpPr>
          <p:cNvPr id="20" name="TextBox 19">
            <a:extLst>
              <a:ext uri="{FF2B5EF4-FFF2-40B4-BE49-F238E27FC236}">
                <a16:creationId xmlns:a16="http://schemas.microsoft.com/office/drawing/2014/main" id="{EC558B78-1420-4E69-A324-6DE2FA4E7062}"/>
              </a:ext>
            </a:extLst>
          </p:cNvPr>
          <p:cNvSpPr txBox="1"/>
          <p:nvPr/>
        </p:nvSpPr>
        <p:spPr>
          <a:xfrm>
            <a:off x="1696824" y="4887339"/>
            <a:ext cx="1848852" cy="369332"/>
          </a:xfrm>
          <a:prstGeom prst="rect">
            <a:avLst/>
          </a:prstGeom>
          <a:noFill/>
        </p:spPr>
        <p:txBody>
          <a:bodyPr wrap="square">
            <a:spAutoFit/>
          </a:bodyPr>
          <a:lstStyle/>
          <a:p>
            <a:pPr eaLnBrk="0" fontAlgn="base" hangingPunct="0">
              <a:spcBef>
                <a:spcPct val="0"/>
              </a:spcBef>
              <a:spcAft>
                <a:spcPct val="0"/>
              </a:spcAft>
              <a:tabLst>
                <a:tab pos="5721350" algn="r"/>
              </a:tabLst>
            </a:pPr>
            <a:r>
              <a:rPr lang="en-US" b="1" kern="0" dirty="0">
                <a:solidFill>
                  <a:srgbClr val="009A46"/>
                </a:solidFill>
                <a:latin typeface="Oxfam TSTAR PRO Headline" panose="02000806030000020004" pitchFamily="2" charset="0"/>
                <a:ea typeface="Times New Roman" panose="02020603050405020304" pitchFamily="18" charset="0"/>
                <a:cs typeface="Times New Roman" panose="02020603050405020304" pitchFamily="18" charset="0"/>
              </a:rPr>
              <a:t>acronyms</a:t>
            </a:r>
            <a:endParaRPr lang="en-US" dirty="0">
              <a:solidFill>
                <a:srgbClr val="009A46"/>
              </a:solidFill>
              <a:effectLst/>
              <a:latin typeface="Oxfam TSTAR PRO Headline" panose="02000806030000020004" pitchFamily="2" charset="0"/>
              <a:ea typeface="Times New Roman" panose="02020603050405020304" pitchFamily="18" charset="0"/>
              <a:cs typeface="Arial" panose="020B0604020202020204" pitchFamily="34" charset="0"/>
            </a:endParaRPr>
          </a:p>
        </p:txBody>
      </p:sp>
      <p:sp>
        <p:nvSpPr>
          <p:cNvPr id="26" name="TextBox 25">
            <a:extLst>
              <a:ext uri="{FF2B5EF4-FFF2-40B4-BE49-F238E27FC236}">
                <a16:creationId xmlns:a16="http://schemas.microsoft.com/office/drawing/2014/main" id="{7C116496-CF15-4820-A196-2453C1B7EE74}"/>
              </a:ext>
            </a:extLst>
          </p:cNvPr>
          <p:cNvSpPr txBox="1"/>
          <p:nvPr/>
        </p:nvSpPr>
        <p:spPr>
          <a:xfrm>
            <a:off x="9315851" y="4511621"/>
            <a:ext cx="392739" cy="307777"/>
          </a:xfrm>
          <a:prstGeom prst="rect">
            <a:avLst/>
          </a:prstGeom>
          <a:noFill/>
        </p:spPr>
        <p:txBody>
          <a:bodyPr wrap="square">
            <a:spAutoFit/>
          </a:bodyPr>
          <a:lstStyle/>
          <a:p>
            <a:pPr marL="0" marR="0" lvl="0" indent="0" algn="r" defTabSz="914400" rtl="0" eaLnBrk="0" fontAlgn="base" latinLnBrk="0" hangingPunct="0">
              <a:lnSpc>
                <a:spcPct val="100000"/>
              </a:lnSpc>
              <a:spcBef>
                <a:spcPts val="300"/>
              </a:spcBef>
              <a:spcAft>
                <a:spcPct val="0"/>
              </a:spcAft>
              <a:buClrTx/>
              <a:buSzTx/>
              <a:buFontTx/>
              <a:buNone/>
              <a:tabLst>
                <a:tab pos="5721350" algn="r"/>
              </a:tabLst>
            </a:pPr>
            <a:r>
              <a:rPr kumimoji="0" lang="es-PE" altLang="en-US"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17</a:t>
            </a:r>
          </a:p>
        </p:txBody>
      </p:sp>
      <p:sp>
        <p:nvSpPr>
          <p:cNvPr id="27" name="TextBox 26">
            <a:extLst>
              <a:ext uri="{FF2B5EF4-FFF2-40B4-BE49-F238E27FC236}">
                <a16:creationId xmlns:a16="http://schemas.microsoft.com/office/drawing/2014/main" id="{C1BAF138-BA7E-4484-B847-AF5C539127B8}"/>
              </a:ext>
            </a:extLst>
          </p:cNvPr>
          <p:cNvSpPr txBox="1"/>
          <p:nvPr/>
        </p:nvSpPr>
        <p:spPr>
          <a:xfrm>
            <a:off x="9315851" y="1999293"/>
            <a:ext cx="392739" cy="1031051"/>
          </a:xfrm>
          <a:prstGeom prst="rect">
            <a:avLst/>
          </a:prstGeom>
          <a:noFill/>
        </p:spPr>
        <p:txBody>
          <a:bodyPr wrap="square">
            <a:spAutoFit/>
          </a:bodyPr>
          <a:lstStyle/>
          <a:p>
            <a:pPr marL="0" marR="0" lvl="0" indent="0" algn="r" defTabSz="914400" rtl="0" eaLnBrk="0" fontAlgn="base" latinLnBrk="0" hangingPunct="0">
              <a:lnSpc>
                <a:spcPct val="100000"/>
              </a:lnSpc>
              <a:spcBef>
                <a:spcPts val="200"/>
              </a:spcBef>
              <a:spcAft>
                <a:spcPct val="0"/>
              </a:spcAft>
              <a:buClrTx/>
              <a:buSzTx/>
              <a:buFontTx/>
              <a:buNone/>
              <a:tabLst>
                <a:tab pos="5721350" algn="r"/>
              </a:tabLst>
            </a:pPr>
            <a:r>
              <a:rPr lang="es-PE" altLang="en-US" sz="1400" b="1" dirty="0">
                <a:latin typeface="Arial" panose="020B0604020202020204" pitchFamily="34" charset="0"/>
                <a:ea typeface="Times New Roman" panose="02020603050405020304" pitchFamily="18" charset="0"/>
                <a:cs typeface="Arial" panose="020B0604020202020204" pitchFamily="34" charset="0"/>
              </a:rPr>
              <a:t>5</a:t>
            </a:r>
            <a:endParaRPr kumimoji="0" lang="es-PE" altLang="en-US"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r" defTabSz="914400" rtl="0" eaLnBrk="0" fontAlgn="base" latinLnBrk="0" hangingPunct="0">
              <a:lnSpc>
                <a:spcPct val="100000"/>
              </a:lnSpc>
              <a:spcBef>
                <a:spcPts val="200"/>
              </a:spcBef>
              <a:spcAft>
                <a:spcPct val="0"/>
              </a:spcAft>
              <a:buClrTx/>
              <a:buSzTx/>
              <a:buFontTx/>
              <a:buNone/>
              <a:tabLst>
                <a:tab pos="5721350" algn="r"/>
              </a:tabLst>
            </a:pPr>
            <a:r>
              <a:rPr lang="es-PE" altLang="en-US" sz="1400" b="1" dirty="0">
                <a:latin typeface="Arial" panose="020B0604020202020204" pitchFamily="34" charset="0"/>
                <a:ea typeface="Times New Roman" panose="02020603050405020304" pitchFamily="18" charset="0"/>
                <a:cs typeface="Arial" panose="020B0604020202020204" pitchFamily="34" charset="0"/>
              </a:rPr>
              <a:t>7</a:t>
            </a:r>
            <a:endParaRPr kumimoji="0" lang="es-PE" altLang="en-US"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r" defTabSz="914400" rtl="0" eaLnBrk="0" fontAlgn="base" latinLnBrk="0" hangingPunct="0">
              <a:lnSpc>
                <a:spcPct val="100000"/>
              </a:lnSpc>
              <a:spcBef>
                <a:spcPts val="200"/>
              </a:spcBef>
              <a:spcAft>
                <a:spcPct val="0"/>
              </a:spcAft>
              <a:buClrTx/>
              <a:buSzTx/>
              <a:buFontTx/>
              <a:buNone/>
              <a:tabLst>
                <a:tab pos="5721350" algn="r"/>
              </a:tabLst>
            </a:pPr>
            <a:r>
              <a:rPr lang="es-PE" altLang="en-US" sz="1400" b="1" dirty="0">
                <a:latin typeface="Arial" panose="020B0604020202020204" pitchFamily="34" charset="0"/>
                <a:ea typeface="Times New Roman" panose="02020603050405020304" pitchFamily="18" charset="0"/>
                <a:cs typeface="Arial" panose="020B0604020202020204" pitchFamily="34" charset="0"/>
              </a:rPr>
              <a:t>8</a:t>
            </a:r>
            <a:endParaRPr kumimoji="0" lang="es-PE" altLang="en-US"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r" defTabSz="914400" rtl="0" eaLnBrk="0" fontAlgn="base" latinLnBrk="0" hangingPunct="0">
              <a:lnSpc>
                <a:spcPct val="100000"/>
              </a:lnSpc>
              <a:spcBef>
                <a:spcPts val="200"/>
              </a:spcBef>
              <a:spcAft>
                <a:spcPct val="0"/>
              </a:spcAft>
              <a:buClrTx/>
              <a:buSzTx/>
              <a:buFontTx/>
              <a:buNone/>
              <a:tabLst>
                <a:tab pos="5721350" algn="r"/>
              </a:tabLst>
            </a:pPr>
            <a:r>
              <a:rPr lang="es-PE" altLang="en-US" sz="1400" b="1" dirty="0">
                <a:latin typeface="Arial" panose="020B0604020202020204" pitchFamily="34" charset="0"/>
                <a:ea typeface="Times New Roman" panose="02020603050405020304" pitchFamily="18" charset="0"/>
                <a:cs typeface="Arial" panose="020B0604020202020204" pitchFamily="34" charset="0"/>
              </a:rPr>
              <a:t>9</a:t>
            </a:r>
            <a:endParaRPr kumimoji="0" lang="es-PE" altLang="en-US" sz="14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3" name="Picture 3">
            <a:extLst>
              <a:ext uri="{FF2B5EF4-FFF2-40B4-BE49-F238E27FC236}">
                <a16:creationId xmlns:a16="http://schemas.microsoft.com/office/drawing/2014/main" id="{7381874B-02F1-C5D8-7A41-EDF44A2A9281}"/>
              </a:ext>
            </a:extLst>
          </p:cNvPr>
          <p:cNvPicPr>
            <a:picLocks noChangeAspect="1"/>
          </p:cNvPicPr>
          <p:nvPr/>
        </p:nvPicPr>
        <p:blipFill>
          <a:blip r:embed="rId3"/>
          <a:stretch>
            <a:fillRect/>
          </a:stretch>
        </p:blipFill>
        <p:spPr>
          <a:xfrm>
            <a:off x="571148" y="661634"/>
            <a:ext cx="1016706" cy="666398"/>
          </a:xfrm>
          <a:prstGeom prst="rect">
            <a:avLst/>
          </a:prstGeom>
        </p:spPr>
      </p:pic>
    </p:spTree>
    <p:extLst>
      <p:ext uri="{BB962C8B-B14F-4D97-AF65-F5344CB8AC3E}">
        <p14:creationId xmlns:p14="http://schemas.microsoft.com/office/powerpoint/2010/main" val="2368510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10;&#10;Description automatically generated">
            <a:extLst>
              <a:ext uri="{FF2B5EF4-FFF2-40B4-BE49-F238E27FC236}">
                <a16:creationId xmlns:a16="http://schemas.microsoft.com/office/drawing/2014/main" id="{1087284E-4878-4D19-A80A-46E6E5F6809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 y="0"/>
            <a:ext cx="12187718" cy="6199314"/>
          </a:xfrm>
          <a:prstGeom prst="rect">
            <a:avLst/>
          </a:prstGeom>
        </p:spPr>
      </p:pic>
      <p:sp>
        <p:nvSpPr>
          <p:cNvPr id="11" name="Title 1">
            <a:extLst>
              <a:ext uri="{FF2B5EF4-FFF2-40B4-BE49-F238E27FC236}">
                <a16:creationId xmlns:a16="http://schemas.microsoft.com/office/drawing/2014/main" id="{C5B57235-CCF4-4659-9026-8852D2F6A910}"/>
              </a:ext>
            </a:extLst>
          </p:cNvPr>
          <p:cNvSpPr txBox="1">
            <a:spLocks/>
          </p:cNvSpPr>
          <p:nvPr/>
        </p:nvSpPr>
        <p:spPr>
          <a:xfrm>
            <a:off x="381000" y="6196012"/>
            <a:ext cx="4648200" cy="529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a:lnSpc>
                <a:spcPct val="100000"/>
              </a:lnSpc>
              <a:spcBef>
                <a:spcPts val="0"/>
              </a:spcBef>
              <a:spcAft>
                <a:spcPts val="0"/>
              </a:spcAft>
            </a:pP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Juliet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Nangamba</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CTDT-Zambia © Mrs. Sofia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Siachisumpa</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farmer</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giving</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feedback</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on</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cowpea</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advance</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lines</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and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the</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local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variety</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during</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the</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evaluation</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of</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the</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FFS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materials</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a:t>
            </a:r>
            <a:endParaRPr lang="en-US"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endParaRPr>
          </a:p>
        </p:txBody>
      </p:sp>
      <p:sp>
        <p:nvSpPr>
          <p:cNvPr id="5" name="Title 1">
            <a:extLst>
              <a:ext uri="{FF2B5EF4-FFF2-40B4-BE49-F238E27FC236}">
                <a16:creationId xmlns:a16="http://schemas.microsoft.com/office/drawing/2014/main" id="{8F584C6D-EBBF-4BDD-81DC-9436CF5F3F95}"/>
              </a:ext>
            </a:extLst>
          </p:cNvPr>
          <p:cNvSpPr txBox="1">
            <a:spLocks/>
          </p:cNvSpPr>
          <p:nvPr/>
        </p:nvSpPr>
        <p:spPr>
          <a:xfrm>
            <a:off x="10871200" y="6176962"/>
            <a:ext cx="939800" cy="6304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1800" b="1" dirty="0">
                <a:solidFill>
                  <a:srgbClr val="0C884A"/>
                </a:solidFill>
                <a:latin typeface="Oxfam TSTAR PRO Medium" panose="02000806030000020004" pitchFamily="2" charset="0"/>
              </a:rPr>
              <a:t>4</a:t>
            </a:r>
          </a:p>
        </p:txBody>
      </p:sp>
      <p:sp>
        <p:nvSpPr>
          <p:cNvPr id="4" name="Rectangle 3">
            <a:extLst>
              <a:ext uri="{FF2B5EF4-FFF2-40B4-BE49-F238E27FC236}">
                <a16:creationId xmlns:a16="http://schemas.microsoft.com/office/drawing/2014/main" id="{E8D31B86-7212-47BD-AF5E-235128718CEC}"/>
              </a:ext>
            </a:extLst>
          </p:cNvPr>
          <p:cNvSpPr/>
          <p:nvPr/>
        </p:nvSpPr>
        <p:spPr>
          <a:xfrm>
            <a:off x="8633637" y="744278"/>
            <a:ext cx="2720163" cy="584791"/>
          </a:xfrm>
          <a:prstGeom prst="rect">
            <a:avLst/>
          </a:prstGeom>
          <a:solidFill>
            <a:srgbClr val="56412C">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273EE16D-7B48-4FA4-B6AA-1E101827DC8E}"/>
              </a:ext>
            </a:extLst>
          </p:cNvPr>
          <p:cNvSpPr>
            <a:spLocks noGrp="1"/>
          </p:cNvSpPr>
          <p:nvPr>
            <p:ph type="title"/>
          </p:nvPr>
        </p:nvSpPr>
        <p:spPr>
          <a:xfrm>
            <a:off x="838200" y="365125"/>
            <a:ext cx="10515600" cy="1325563"/>
          </a:xfrm>
        </p:spPr>
        <p:txBody>
          <a:bodyPr/>
          <a:lstStyle/>
          <a:p>
            <a:pPr algn="r"/>
            <a:r>
              <a:rPr lang="en-US" b="1" u="sng" dirty="0">
                <a:solidFill>
                  <a:schemeClr val="bg1"/>
                </a:solidFill>
                <a:latin typeface="Oxfam TSTAR PRO Headline" panose="02000806030000020004" pitchFamily="2" charset="0"/>
                <a:ea typeface="Source Sans Pro" panose="020B0503030403020204" pitchFamily="34" charset="0"/>
              </a:rPr>
              <a:t>FOREWORD</a:t>
            </a:r>
          </a:p>
        </p:txBody>
      </p:sp>
    </p:spTree>
    <p:extLst>
      <p:ext uri="{BB962C8B-B14F-4D97-AF65-F5344CB8AC3E}">
        <p14:creationId xmlns:p14="http://schemas.microsoft.com/office/powerpoint/2010/main" val="1180203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B2F8B9-4859-4CB1-AC0E-8D7CAB3A8E01}"/>
              </a:ext>
            </a:extLst>
          </p:cNvPr>
          <p:cNvSpPr>
            <a:spLocks noGrp="1"/>
          </p:cNvSpPr>
          <p:nvPr>
            <p:ph idx="1"/>
          </p:nvPr>
        </p:nvSpPr>
        <p:spPr>
          <a:xfrm>
            <a:off x="747803" y="1606168"/>
            <a:ext cx="5257800" cy="4351338"/>
          </a:xfrm>
        </p:spPr>
        <p:txBody>
          <a:bodyPr>
            <a:normAutofit/>
          </a:bodyPr>
          <a:lstStyle/>
          <a:p>
            <a:pPr marL="0" marR="0" indent="0" algn="just">
              <a:lnSpc>
                <a:spcPct val="120000"/>
              </a:lnSpc>
              <a:spcBef>
                <a:spcPts val="0"/>
              </a:spcBef>
              <a:spcAft>
                <a:spcPts val="0"/>
              </a:spcAft>
              <a:buNone/>
            </a:pPr>
            <a:r>
              <a:rPr lang="en-US" sz="1100" dirty="0">
                <a:latin typeface="Arial" panose="020B0604020202020204" pitchFamily="34" charset="0"/>
                <a:cs typeface="Arial" panose="020B0604020202020204" pitchFamily="34" charset="0"/>
              </a:rPr>
              <a:t>The “Sowing Diversity=Harvesting Security” Program (hereafter, SD=HS) is a global program currently implemented by partner organisations in eight countries and coordinated by Oxfam Novib. </a:t>
            </a:r>
          </a:p>
          <a:p>
            <a:pPr marL="0" marR="0" indent="0" algn="just">
              <a:lnSpc>
                <a:spcPct val="120000"/>
              </a:lnSpc>
              <a:spcBef>
                <a:spcPts val="0"/>
              </a:spcBef>
              <a:spcAft>
                <a:spcPts val="0"/>
              </a:spcAft>
              <a:buNone/>
            </a:pPr>
            <a:endParaRPr lang="en-US" sz="1100" dirty="0">
              <a:latin typeface="Arial" panose="020B0604020202020204" pitchFamily="34" charset="0"/>
              <a:cs typeface="Arial" panose="020B0604020202020204" pitchFamily="34" charset="0"/>
            </a:endParaRPr>
          </a:p>
          <a:p>
            <a:pPr marL="0" indent="0" algn="just">
              <a:lnSpc>
                <a:spcPct val="120000"/>
              </a:lnSpc>
              <a:spcBef>
                <a:spcPts val="0"/>
              </a:spcBef>
              <a:buNone/>
            </a:pPr>
            <a:r>
              <a:rPr lang="en-US" sz="1100" dirty="0">
                <a:latin typeface="Arial" panose="020B0604020202020204" pitchFamily="34" charset="0"/>
                <a:cs typeface="Arial" panose="020B0604020202020204" pitchFamily="34" charset="0"/>
              </a:rPr>
              <a:t>The online course “Farmer Field Schools on Farmer Seed Production and Marketing” is part of the program’s work on seed production for the local market. </a:t>
            </a:r>
          </a:p>
          <a:p>
            <a:pPr marL="0" indent="0" algn="just">
              <a:lnSpc>
                <a:spcPct val="120000"/>
              </a:lnSpc>
              <a:spcBef>
                <a:spcPts val="0"/>
              </a:spcBef>
              <a:buNone/>
            </a:pPr>
            <a:endParaRPr lang="en-US" sz="1100" dirty="0">
              <a:latin typeface="Arial" panose="020B0604020202020204" pitchFamily="34" charset="0"/>
              <a:cs typeface="Arial" panose="020B0604020202020204" pitchFamily="34" charset="0"/>
            </a:endParaRPr>
          </a:p>
          <a:p>
            <a:pPr marL="0" indent="0" algn="just">
              <a:lnSpc>
                <a:spcPct val="120000"/>
              </a:lnSpc>
              <a:spcBef>
                <a:spcPts val="0"/>
              </a:spcBef>
              <a:buNone/>
            </a:pPr>
            <a:r>
              <a:rPr lang="en-US" sz="1100" dirty="0">
                <a:latin typeface="Arial" panose="020B0604020202020204" pitchFamily="34" charset="0"/>
                <a:cs typeface="Arial" panose="020B0604020202020204" pitchFamily="34" charset="0"/>
              </a:rPr>
              <a:t>The objective of this work is:</a:t>
            </a:r>
          </a:p>
          <a:p>
            <a:pPr marL="0" indent="0" algn="just">
              <a:lnSpc>
                <a:spcPct val="120000"/>
              </a:lnSpc>
              <a:spcBef>
                <a:spcPts val="0"/>
              </a:spcBef>
              <a:buNone/>
            </a:pPr>
            <a:r>
              <a:rPr lang="en-US" sz="1100" b="1" dirty="0">
                <a:solidFill>
                  <a:srgbClr val="0C884A"/>
                </a:solidFill>
                <a:latin typeface="Arial" panose="020B0604020202020204" pitchFamily="34" charset="0"/>
                <a:cs typeface="Arial" panose="020B0604020202020204" pitchFamily="34" charset="0"/>
              </a:rPr>
              <a:t>(1) to improve farmers’ access to seed of well adapted crops and varieties which are unaffordable in the formal seed sector</a:t>
            </a:r>
            <a:r>
              <a:rPr lang="en-US" sz="1100" dirty="0">
                <a:latin typeface="Arial" panose="020B0604020202020204" pitchFamily="34" charset="0"/>
                <a:cs typeface="Arial" panose="020B0604020202020204" pitchFamily="34" charset="0"/>
              </a:rPr>
              <a:t>, and</a:t>
            </a:r>
          </a:p>
          <a:p>
            <a:pPr marL="0" indent="0" algn="just">
              <a:lnSpc>
                <a:spcPct val="120000"/>
              </a:lnSpc>
              <a:spcBef>
                <a:spcPts val="0"/>
              </a:spcBef>
              <a:buNone/>
            </a:pPr>
            <a:r>
              <a:rPr lang="en-US" sz="1100" b="1" dirty="0">
                <a:solidFill>
                  <a:srgbClr val="0C884A"/>
                </a:solidFill>
                <a:latin typeface="Arial" panose="020B0604020202020204" pitchFamily="34" charset="0"/>
                <a:cs typeface="Arial" panose="020B0604020202020204" pitchFamily="34" charset="0"/>
              </a:rPr>
              <a:t>(2) to enhance the livelihoods of farmer seed producers. </a:t>
            </a:r>
          </a:p>
          <a:p>
            <a:pPr marL="0" indent="0" algn="just">
              <a:lnSpc>
                <a:spcPct val="120000"/>
              </a:lnSpc>
              <a:spcBef>
                <a:spcPts val="0"/>
              </a:spcBef>
              <a:buNone/>
            </a:pPr>
            <a:br>
              <a:rPr lang="en-US" sz="1100" dirty="0">
                <a:solidFill>
                  <a:srgbClr val="0C884A"/>
                </a:solidFill>
                <a:latin typeface="Arial" panose="020B0604020202020204" pitchFamily="34" charset="0"/>
                <a:cs typeface="Arial" panose="020B0604020202020204" pitchFamily="34" charset="0"/>
              </a:rPr>
            </a:br>
            <a:r>
              <a:rPr lang="en-US" sz="1100" dirty="0">
                <a:latin typeface="Arial" panose="020B0604020202020204" pitchFamily="34" charset="0"/>
                <a:cs typeface="Arial" panose="020B0604020202020204" pitchFamily="34" charset="0"/>
              </a:rPr>
              <a:t>The focus is on strengthening local markets and farmers’ understanding of how markets work. Maintaining the Farmer Field School (FFS) approach, farmers previously involved in FFS on Participatory Plant Breeding or on Local Food Plants for Nutrition will gain technical knowledge on producing seed on a commercial level.  </a:t>
            </a:r>
          </a:p>
          <a:p>
            <a:pPr marL="0" indent="0" algn="just">
              <a:lnSpc>
                <a:spcPct val="120000"/>
              </a:lnSpc>
              <a:spcBef>
                <a:spcPts val="0"/>
              </a:spcBef>
              <a:buNone/>
            </a:pPr>
            <a:endParaRPr lang="en-US" sz="1100" dirty="0">
              <a:latin typeface="Arial" panose="020B0604020202020204" pitchFamily="34" charset="0"/>
              <a:cs typeface="Arial" panose="020B0604020202020204" pitchFamily="34" charset="0"/>
            </a:endParaRPr>
          </a:p>
          <a:p>
            <a:pPr marL="0" indent="0" algn="just">
              <a:lnSpc>
                <a:spcPct val="120000"/>
              </a:lnSpc>
              <a:spcBef>
                <a:spcPts val="0"/>
              </a:spcBef>
              <a:buNone/>
            </a:pPr>
            <a:r>
              <a:rPr lang="en-US" sz="1100" dirty="0">
                <a:latin typeface="Arial" panose="020B0604020202020204" pitchFamily="34" charset="0"/>
                <a:cs typeface="Arial" panose="020B0604020202020204" pitchFamily="34" charset="0"/>
              </a:rPr>
              <a:t>The course has been developed by the SD=HS team in collaboration with our partners Participatory Ecological Land Use Management in Uganda (PELUM Uganda) and Champion Farmer Seeds Cooperative in Zimbabwe. </a:t>
            </a:r>
          </a:p>
        </p:txBody>
      </p:sp>
      <p:sp>
        <p:nvSpPr>
          <p:cNvPr id="5" name="Title 1">
            <a:extLst>
              <a:ext uri="{FF2B5EF4-FFF2-40B4-BE49-F238E27FC236}">
                <a16:creationId xmlns:a16="http://schemas.microsoft.com/office/drawing/2014/main" id="{8F584C6D-EBBF-4BDD-81DC-9436CF5F3F95}"/>
              </a:ext>
            </a:extLst>
          </p:cNvPr>
          <p:cNvSpPr txBox="1">
            <a:spLocks/>
          </p:cNvSpPr>
          <p:nvPr/>
        </p:nvSpPr>
        <p:spPr>
          <a:xfrm>
            <a:off x="10871200" y="6176962"/>
            <a:ext cx="939800" cy="6304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1800" b="1" dirty="0">
                <a:solidFill>
                  <a:srgbClr val="0C884A"/>
                </a:solidFill>
                <a:latin typeface="Oxfam TSTAR PRO Medium" panose="02000806030000020004" pitchFamily="2" charset="0"/>
              </a:rPr>
              <a:t>5</a:t>
            </a:r>
          </a:p>
        </p:txBody>
      </p:sp>
      <p:sp>
        <p:nvSpPr>
          <p:cNvPr id="7" name="Title 1">
            <a:extLst>
              <a:ext uri="{FF2B5EF4-FFF2-40B4-BE49-F238E27FC236}">
                <a16:creationId xmlns:a16="http://schemas.microsoft.com/office/drawing/2014/main" id="{273EE16D-7B48-4FA4-B6AA-1E101827DC8E}"/>
              </a:ext>
            </a:extLst>
          </p:cNvPr>
          <p:cNvSpPr>
            <a:spLocks noGrp="1"/>
          </p:cNvSpPr>
          <p:nvPr>
            <p:ph type="title"/>
          </p:nvPr>
        </p:nvSpPr>
        <p:spPr>
          <a:xfrm>
            <a:off x="838200" y="365125"/>
            <a:ext cx="10515600" cy="1325563"/>
          </a:xfrm>
        </p:spPr>
        <p:txBody>
          <a:bodyPr/>
          <a:lstStyle/>
          <a:p>
            <a:pPr algn="r"/>
            <a:r>
              <a:rPr lang="en-US" b="1" u="sng" dirty="0">
                <a:solidFill>
                  <a:srgbClr val="0C884A"/>
                </a:solidFill>
                <a:latin typeface="Oxfam TSTAR PRO Headline" panose="02000806030000020004" pitchFamily="2" charset="0"/>
                <a:ea typeface="Source Sans Pro" panose="020B0503030403020204" pitchFamily="34" charset="0"/>
              </a:rPr>
              <a:t>INTRODUCTION</a:t>
            </a:r>
          </a:p>
        </p:txBody>
      </p:sp>
      <p:graphicFrame>
        <p:nvGraphicFramePr>
          <p:cNvPr id="10" name="Table 9">
            <a:extLst>
              <a:ext uri="{FF2B5EF4-FFF2-40B4-BE49-F238E27FC236}">
                <a16:creationId xmlns:a16="http://schemas.microsoft.com/office/drawing/2014/main" id="{9A2CB6BA-E261-4B24-8F6C-1950794755AF}"/>
              </a:ext>
            </a:extLst>
          </p:cNvPr>
          <p:cNvGraphicFramePr>
            <a:graphicFrameLocks noGrp="1"/>
          </p:cNvGraphicFramePr>
          <p:nvPr>
            <p:extLst>
              <p:ext uri="{D42A27DB-BD31-4B8C-83A1-F6EECF244321}">
                <p14:modId xmlns:p14="http://schemas.microsoft.com/office/powerpoint/2010/main" val="3623970167"/>
              </p:ext>
            </p:extLst>
          </p:nvPr>
        </p:nvGraphicFramePr>
        <p:xfrm>
          <a:off x="6261608" y="3065557"/>
          <a:ext cx="4994031" cy="1432560"/>
        </p:xfrm>
        <a:graphic>
          <a:graphicData uri="http://schemas.openxmlformats.org/drawingml/2006/table">
            <a:tbl>
              <a:tblPr>
                <a:effectLst>
                  <a:outerShdw blurRad="165100" dist="38100" dir="3840000" sx="13000" sy="13000" algn="tl" rotWithShape="0">
                    <a:srgbClr val="FF0000">
                      <a:alpha val="56000"/>
                    </a:srgbClr>
                  </a:outerShdw>
                </a:effectLst>
              </a:tblPr>
              <a:tblGrid>
                <a:gridCol w="4994031">
                  <a:extLst>
                    <a:ext uri="{9D8B030D-6E8A-4147-A177-3AD203B41FA5}">
                      <a16:colId xmlns:a16="http://schemas.microsoft.com/office/drawing/2014/main" val="89352525"/>
                    </a:ext>
                  </a:extLst>
                </a:gridCol>
              </a:tblGrid>
              <a:tr h="0">
                <a:tc>
                  <a:txBody>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lang="en-GB" sz="1200" b="1" u="sng" dirty="0">
                          <a:solidFill>
                            <a:schemeClr val="tx1"/>
                          </a:solidFill>
                          <a:effectLst/>
                          <a:latin typeface="Oxfam TSTAR PRO" panose="02000806030000020004" pitchFamily="2" charset="0"/>
                          <a:ea typeface="Times New Roman" panose="02020603050405020304" pitchFamily="18" charset="0"/>
                          <a:cs typeface="Arial" panose="020B0604020202020204" pitchFamily="34" charset="0"/>
                        </a:rPr>
                        <a:t>Empowered and resilient farming communities</a:t>
                      </a:r>
                    </a:p>
                    <a:p>
                      <a:pPr marL="0" marR="0" lvl="0" indent="0" algn="just" defTabSz="914400" rtl="0" eaLnBrk="1" fontAlgn="auto" latinLnBrk="0" hangingPunct="1">
                        <a:lnSpc>
                          <a:spcPct val="100000"/>
                        </a:lnSpc>
                        <a:spcBef>
                          <a:spcPts val="600"/>
                        </a:spcBef>
                        <a:spcAft>
                          <a:spcPts val="600"/>
                        </a:spcAft>
                        <a:buClrTx/>
                        <a:buSzTx/>
                        <a:buFontTx/>
                        <a:buNone/>
                        <a:tabLst/>
                        <a:defRPr/>
                      </a:pPr>
                      <a:r>
                        <a:rPr lang="en-GB" sz="1100" kern="1200" dirty="0">
                          <a:solidFill>
                            <a:schemeClr val="tx1"/>
                          </a:solidFill>
                          <a:latin typeface="Arial" panose="020B0604020202020204" pitchFamily="34" charset="0"/>
                          <a:ea typeface="+mn-ea"/>
                          <a:cs typeface="Arial" panose="020B0604020202020204" pitchFamily="34" charset="0"/>
                        </a:rPr>
                        <a:t>Support for commercialization of selected crops with market value and importance to smallholder farmers is part of the overall focus of SD=HS on crop diversity and resilience in the context of climate change. Work on seed production and marketing in farmer field schools on participatory plant breeding, in particular, helps ensure that farming promotes resilience and is remunerative.</a:t>
                      </a:r>
                    </a:p>
                  </a:txBody>
                  <a:tcPr>
                    <a:lnL w="12700" cmpd="sng">
                      <a:solidFill>
                        <a:srgbClr val="E70052"/>
                      </a:solidFill>
                      <a:prstDash val="solid"/>
                    </a:lnL>
                    <a:lnR w="12700" cap="flat" cmpd="sng" algn="ctr">
                      <a:solidFill>
                        <a:srgbClr val="E70052"/>
                      </a:solidFill>
                      <a:prstDash val="solid"/>
                      <a:round/>
                      <a:headEnd type="none" w="med" len="med"/>
                      <a:tailEnd type="none" w="med" len="med"/>
                    </a:lnR>
                    <a:lnT w="12700" cap="flat" cmpd="sng" algn="ctr">
                      <a:solidFill>
                        <a:srgbClr val="E70052"/>
                      </a:solidFill>
                      <a:prstDash val="solid"/>
                      <a:round/>
                      <a:headEnd type="none" w="med" len="med"/>
                      <a:tailEnd type="none" w="med" len="med"/>
                    </a:lnT>
                    <a:lnB w="12700" cap="flat" cmpd="sng" algn="ctr">
                      <a:solidFill>
                        <a:srgbClr val="E70052"/>
                      </a:solidFill>
                      <a:prstDash val="solid"/>
                      <a:round/>
                      <a:headEnd type="none" w="med" len="med"/>
                      <a:tailEnd type="none" w="med" len="med"/>
                    </a:lnB>
                  </a:tcPr>
                </a:tc>
                <a:extLst>
                  <a:ext uri="{0D108BD9-81ED-4DB2-BD59-A6C34878D82A}">
                    <a16:rowId xmlns:a16="http://schemas.microsoft.com/office/drawing/2014/main" val="1829018268"/>
                  </a:ext>
                </a:extLst>
              </a:tr>
            </a:tbl>
          </a:graphicData>
        </a:graphic>
      </p:graphicFrame>
      <p:sp>
        <p:nvSpPr>
          <p:cNvPr id="12" name="TextBox 11">
            <a:extLst>
              <a:ext uri="{FF2B5EF4-FFF2-40B4-BE49-F238E27FC236}">
                <a16:creationId xmlns:a16="http://schemas.microsoft.com/office/drawing/2014/main" id="{2829DDA3-1F31-4BF5-AE59-5E8D1E787D9D}"/>
              </a:ext>
            </a:extLst>
          </p:cNvPr>
          <p:cNvSpPr txBox="1"/>
          <p:nvPr/>
        </p:nvSpPr>
        <p:spPr>
          <a:xfrm>
            <a:off x="6180048" y="1606168"/>
            <a:ext cx="5075591" cy="1149354"/>
          </a:xfrm>
          <a:prstGeom prst="rect">
            <a:avLst/>
          </a:prstGeom>
          <a:noFill/>
        </p:spPr>
        <p:txBody>
          <a:bodyPr wrap="square" lIns="91440" tIns="45720" rIns="91440" bIns="45720" anchor="t">
            <a:spAutoFit/>
          </a:bodyPr>
          <a:lstStyle/>
          <a:p>
            <a:pPr marL="0" indent="0" algn="just">
              <a:lnSpc>
                <a:spcPct val="110000"/>
              </a:lnSpc>
              <a:spcAft>
                <a:spcPts val="600"/>
              </a:spcAft>
              <a:buNone/>
            </a:pPr>
            <a:r>
              <a:rPr lang="en-US" sz="1100" dirty="0">
                <a:latin typeface="Arial" panose="020B0604020202020204" pitchFamily="34" charset="0"/>
                <a:cs typeface="Arial" panose="020B0604020202020204" pitchFamily="34" charset="0"/>
              </a:rPr>
              <a:t>This course builds on: </a:t>
            </a:r>
          </a:p>
          <a:p>
            <a:pPr marL="171450" indent="-171450">
              <a:lnSpc>
                <a:spcPct val="120000"/>
              </a:lnSpc>
              <a:spcBef>
                <a:spcPts val="0"/>
              </a:spcBef>
              <a:buFont typeface="Arial" panose="020B0604020202020204" pitchFamily="34" charset="0"/>
              <a:buChar char="•"/>
            </a:pPr>
            <a:r>
              <a:rPr lang="en-US" sz="1100" dirty="0">
                <a:latin typeface="Arial" panose="020B0604020202020204" pitchFamily="34" charset="0"/>
                <a:hlinkClick r:id="rId2"/>
              </a:rPr>
              <a:t>Farmer Field Schools Guide on Seed Production and Marketing </a:t>
            </a:r>
            <a:endParaRPr lang="en-US" sz="1100" dirty="0">
              <a:latin typeface="Arial" panose="020B0604020202020204" pitchFamily="34" charset="0"/>
            </a:endParaRPr>
          </a:p>
          <a:p>
            <a:pPr marL="171450" indent="-171450">
              <a:lnSpc>
                <a:spcPct val="120000"/>
              </a:lnSpc>
              <a:spcBef>
                <a:spcPts val="0"/>
              </a:spcBef>
              <a:buFont typeface="Arial" panose="020B0604020202020204" pitchFamily="34" charset="0"/>
              <a:buChar char="•"/>
            </a:pPr>
            <a:r>
              <a:rPr lang="en-US" sz="1100" dirty="0">
                <a:latin typeface="Arial" panose="020B0604020202020204" pitchFamily="34" charset="0"/>
                <a:hlinkClick r:id="rId3"/>
              </a:rPr>
              <a:t>Toolkit for the FFS Guide on Seed Production and Marketing</a:t>
            </a:r>
            <a:endParaRPr lang="en-US" sz="1100" dirty="0">
              <a:latin typeface="Arial" panose="020B0604020202020204" pitchFamily="34" charset="0"/>
            </a:endParaRPr>
          </a:p>
          <a:p>
            <a:pPr marL="171450" indent="-171450">
              <a:lnSpc>
                <a:spcPct val="120000"/>
              </a:lnSpc>
              <a:spcBef>
                <a:spcPts val="0"/>
              </a:spcBef>
              <a:buFont typeface="Arial" panose="020B0604020202020204" pitchFamily="34" charset="0"/>
              <a:buChar char="•"/>
            </a:pPr>
            <a:r>
              <a:rPr lang="en-US" sz="1100" dirty="0">
                <a:latin typeface="Arial" panose="020B0604020202020204" pitchFamily="34" charset="0"/>
                <a:hlinkClick r:id="rId4"/>
              </a:rPr>
              <a:t>Seed Production Tools for Farmer Field Schools </a:t>
            </a:r>
            <a:endParaRPr lang="en-US" sz="1100" dirty="0">
              <a:latin typeface="Arial" panose="020B0604020202020204" pitchFamily="34" charset="0"/>
            </a:endParaRPr>
          </a:p>
          <a:p>
            <a:pPr marL="171450" indent="-171450">
              <a:lnSpc>
                <a:spcPct val="120000"/>
              </a:lnSpc>
              <a:buFont typeface="Arial" panose="020B0604020202020204" pitchFamily="34" charset="0"/>
              <a:buChar char="•"/>
            </a:pPr>
            <a:r>
              <a:rPr lang="en-US" sz="1100" dirty="0">
                <a:latin typeface="Arial"/>
                <a:cs typeface="Arial"/>
              </a:rPr>
              <a:t>Documentation Form FFS on Seed Production &amp; Marketing (KOBO)</a:t>
            </a:r>
            <a:endParaRPr lang="en-US" sz="1100" dirty="0">
              <a:solidFill>
                <a:srgbClr val="222222"/>
              </a:solidFill>
              <a:latin typeface="Arial" panose="020B0604020202020204" pitchFamily="34" charset="0"/>
            </a:endParaRPr>
          </a:p>
        </p:txBody>
      </p:sp>
      <p:sp>
        <p:nvSpPr>
          <p:cNvPr id="9" name="TextBox 8">
            <a:extLst>
              <a:ext uri="{FF2B5EF4-FFF2-40B4-BE49-F238E27FC236}">
                <a16:creationId xmlns:a16="http://schemas.microsoft.com/office/drawing/2014/main" id="{F092B688-A312-49B5-869E-2B050978CA69}"/>
              </a:ext>
            </a:extLst>
          </p:cNvPr>
          <p:cNvSpPr txBox="1"/>
          <p:nvPr/>
        </p:nvSpPr>
        <p:spPr>
          <a:xfrm>
            <a:off x="6220827" y="4948575"/>
            <a:ext cx="5075592" cy="1008931"/>
          </a:xfrm>
          <a:prstGeom prst="rect">
            <a:avLst/>
          </a:prstGeom>
          <a:noFill/>
        </p:spPr>
        <p:txBody>
          <a:bodyPr wrap="square">
            <a:spAutoFit/>
          </a:bodyPr>
          <a:lstStyle/>
          <a:p>
            <a:pPr marR="0" algn="just">
              <a:lnSpc>
                <a:spcPct val="110000"/>
              </a:lnSpc>
              <a:spcBef>
                <a:spcPts val="0"/>
              </a:spcBef>
              <a:spcAft>
                <a:spcPts val="0"/>
              </a:spcAft>
            </a:pPr>
            <a:r>
              <a:rPr lang="en-US" sz="1100" dirty="0">
                <a:latin typeface="Arial" panose="020B0604020202020204" pitchFamily="34" charset="0"/>
                <a:cs typeface="Arial" panose="020B0604020202020204" pitchFamily="34" charset="0"/>
              </a:rPr>
              <a:t>We are grateful for funding support from the Swedish International Development Cooperation Agency (</a:t>
            </a:r>
            <a:r>
              <a:rPr lang="en-US" sz="1100" dirty="0" err="1">
                <a:latin typeface="Arial" panose="020B0604020202020204" pitchFamily="34" charset="0"/>
                <a:cs typeface="Arial" panose="020B0604020202020204" pitchFamily="34" charset="0"/>
              </a:rPr>
              <a:t>Sida</a:t>
            </a:r>
            <a:r>
              <a:rPr lang="en-US" sz="1100" dirty="0">
                <a:latin typeface="Arial" panose="020B0604020202020204" pitchFamily="34" charset="0"/>
                <a:cs typeface="Arial" panose="020B0604020202020204" pitchFamily="34" charset="0"/>
              </a:rPr>
              <a:t>). </a:t>
            </a:r>
          </a:p>
          <a:p>
            <a:pPr marR="0" algn="just">
              <a:lnSpc>
                <a:spcPct val="110000"/>
              </a:lnSpc>
              <a:spcBef>
                <a:spcPts val="0"/>
              </a:spcBef>
              <a:spcAft>
                <a:spcPts val="0"/>
              </a:spcAft>
            </a:pPr>
            <a:endParaRPr lang="en-US" sz="1100" dirty="0">
              <a:latin typeface="Arial" panose="020B0604020202020204" pitchFamily="34" charset="0"/>
              <a:cs typeface="Arial" panose="020B0604020202020204" pitchFamily="34" charset="0"/>
            </a:endParaRPr>
          </a:p>
          <a:p>
            <a:pPr algn="just">
              <a:lnSpc>
                <a:spcPct val="110000"/>
              </a:lnSpc>
            </a:pPr>
            <a:r>
              <a:rPr lang="en-US" sz="1100" dirty="0">
                <a:latin typeface="Arial" panose="020B0604020202020204" pitchFamily="34" charset="0"/>
                <a:cs typeface="Arial" panose="020B0604020202020204" pitchFamily="34" charset="0"/>
              </a:rPr>
              <a:t>We hope that this course will be helpful and are open to comments and suggestions for its improvement at any time.</a:t>
            </a:r>
          </a:p>
        </p:txBody>
      </p:sp>
      <p:pic>
        <p:nvPicPr>
          <p:cNvPr id="2" name="Picture 3">
            <a:extLst>
              <a:ext uri="{FF2B5EF4-FFF2-40B4-BE49-F238E27FC236}">
                <a16:creationId xmlns:a16="http://schemas.microsoft.com/office/drawing/2014/main" id="{72EF0079-5F11-0A60-C983-A56298922994}"/>
              </a:ext>
            </a:extLst>
          </p:cNvPr>
          <p:cNvPicPr>
            <a:picLocks noChangeAspect="1"/>
          </p:cNvPicPr>
          <p:nvPr/>
        </p:nvPicPr>
        <p:blipFill>
          <a:blip r:embed="rId5"/>
          <a:stretch>
            <a:fillRect/>
          </a:stretch>
        </p:blipFill>
        <p:spPr>
          <a:xfrm>
            <a:off x="571148" y="661634"/>
            <a:ext cx="1016706" cy="666398"/>
          </a:xfrm>
          <a:prstGeom prst="rect">
            <a:avLst/>
          </a:prstGeom>
        </p:spPr>
      </p:pic>
    </p:spTree>
    <p:extLst>
      <p:ext uri="{BB962C8B-B14F-4D97-AF65-F5344CB8AC3E}">
        <p14:creationId xmlns:p14="http://schemas.microsoft.com/office/powerpoint/2010/main" val="2522422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ground, outdoor, dancer, sport&#10;&#10;Description automatically generated">
            <a:extLst>
              <a:ext uri="{FF2B5EF4-FFF2-40B4-BE49-F238E27FC236}">
                <a16:creationId xmlns:a16="http://schemas.microsoft.com/office/drawing/2014/main" id="{2E2EAF76-29E8-47E5-BFD5-5D5F6967A0E6}"/>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9000"/>
                    </a14:imgEffect>
                  </a14:imgLayer>
                </a14:imgProps>
              </a:ext>
              <a:ext uri="{28A0092B-C50C-407E-A947-70E740481C1C}">
                <a14:useLocalDpi xmlns:a14="http://schemas.microsoft.com/office/drawing/2010/main"/>
              </a:ext>
            </a:extLst>
          </a:blip>
          <a:srcRect/>
          <a:stretch/>
        </p:blipFill>
        <p:spPr>
          <a:xfrm>
            <a:off x="0" y="0"/>
            <a:ext cx="12192000" cy="6159499"/>
          </a:xfrm>
          <a:prstGeom prst="rect">
            <a:avLst/>
          </a:prstGeom>
        </p:spPr>
      </p:pic>
      <p:sp>
        <p:nvSpPr>
          <p:cNvPr id="5" name="Title 1">
            <a:extLst>
              <a:ext uri="{FF2B5EF4-FFF2-40B4-BE49-F238E27FC236}">
                <a16:creationId xmlns:a16="http://schemas.microsoft.com/office/drawing/2014/main" id="{8F584C6D-EBBF-4BDD-81DC-9436CF5F3F95}"/>
              </a:ext>
            </a:extLst>
          </p:cNvPr>
          <p:cNvSpPr txBox="1">
            <a:spLocks/>
          </p:cNvSpPr>
          <p:nvPr/>
        </p:nvSpPr>
        <p:spPr>
          <a:xfrm>
            <a:off x="10871200" y="6176962"/>
            <a:ext cx="939800" cy="6304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1800" b="1" dirty="0">
                <a:solidFill>
                  <a:srgbClr val="0C884A"/>
                </a:solidFill>
                <a:latin typeface="Oxfam TSTAR PRO Medium" panose="02000806030000020004" pitchFamily="2" charset="0"/>
              </a:rPr>
              <a:t>6</a:t>
            </a:r>
          </a:p>
        </p:txBody>
      </p:sp>
      <p:sp>
        <p:nvSpPr>
          <p:cNvPr id="7" name="Title 1">
            <a:extLst>
              <a:ext uri="{FF2B5EF4-FFF2-40B4-BE49-F238E27FC236}">
                <a16:creationId xmlns:a16="http://schemas.microsoft.com/office/drawing/2014/main" id="{273EE16D-7B48-4FA4-B6AA-1E101827DC8E}"/>
              </a:ext>
            </a:extLst>
          </p:cNvPr>
          <p:cNvSpPr>
            <a:spLocks noGrp="1"/>
          </p:cNvSpPr>
          <p:nvPr>
            <p:ph type="title"/>
          </p:nvPr>
        </p:nvSpPr>
        <p:spPr>
          <a:xfrm>
            <a:off x="838200" y="365125"/>
            <a:ext cx="10515600" cy="1325563"/>
          </a:xfrm>
          <a:effectLst>
            <a:outerShdw blurRad="50800" dist="38100" dir="2700000" algn="tl" rotWithShape="0">
              <a:prstClr val="black">
                <a:alpha val="40000"/>
              </a:prstClr>
            </a:outerShdw>
          </a:effectLst>
        </p:spPr>
        <p:txBody>
          <a:bodyPr/>
          <a:lstStyle/>
          <a:p>
            <a:pPr algn="r"/>
            <a:r>
              <a:rPr lang="en-US" b="1" u="sng" dirty="0">
                <a:solidFill>
                  <a:srgbClr val="0C884A"/>
                </a:solidFill>
                <a:latin typeface="Oxfam TSTAR PRO Headline" panose="02000806030000020004" pitchFamily="2" charset="0"/>
                <a:ea typeface="Source Sans Pro" panose="020B0503030403020204" pitchFamily="34" charset="0"/>
              </a:rPr>
              <a:t>LEARNING </a:t>
            </a:r>
            <a:br>
              <a:rPr lang="en-US" b="1" u="sng" dirty="0">
                <a:solidFill>
                  <a:srgbClr val="0C884A"/>
                </a:solidFill>
                <a:latin typeface="Oxfam TSTAR PRO Headline" panose="02000806030000020004" pitchFamily="2" charset="0"/>
                <a:ea typeface="Source Sans Pro" panose="020B0503030403020204" pitchFamily="34" charset="0"/>
              </a:rPr>
            </a:br>
            <a:r>
              <a:rPr lang="en-US" b="1" u="sng" dirty="0">
                <a:solidFill>
                  <a:srgbClr val="0C884A"/>
                </a:solidFill>
                <a:latin typeface="Oxfam TSTAR PRO Headline" panose="02000806030000020004" pitchFamily="2" charset="0"/>
                <a:ea typeface="Source Sans Pro" panose="020B0503030403020204" pitchFamily="34" charset="0"/>
              </a:rPr>
              <a:t>OBJECTIVES</a:t>
            </a:r>
          </a:p>
        </p:txBody>
      </p:sp>
      <p:sp>
        <p:nvSpPr>
          <p:cNvPr id="12" name="Title 1">
            <a:extLst>
              <a:ext uri="{FF2B5EF4-FFF2-40B4-BE49-F238E27FC236}">
                <a16:creationId xmlns:a16="http://schemas.microsoft.com/office/drawing/2014/main" id="{11673B4B-93C1-4E86-AD1A-86711DD9CCAF}"/>
              </a:ext>
            </a:extLst>
          </p:cNvPr>
          <p:cNvSpPr txBox="1">
            <a:spLocks/>
          </p:cNvSpPr>
          <p:nvPr/>
        </p:nvSpPr>
        <p:spPr>
          <a:xfrm>
            <a:off x="381000" y="6252259"/>
            <a:ext cx="3400425" cy="529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a:spcBef>
                <a:spcPts val="0"/>
              </a:spcBef>
              <a:spcAft>
                <a:spcPts val="0"/>
              </a:spcAft>
            </a:pP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CTDT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Zimbabwe</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Women</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with</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their</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certification</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of</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participation</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during</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the</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a:t>
            </a:r>
            <a:r>
              <a:rPr lang="en-US"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CTDT Seed fair, </a:t>
            </a:r>
            <a:r>
              <a:rPr lang="en-US"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Chimukoko</a:t>
            </a:r>
            <a:r>
              <a:rPr lang="en-US"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a:t>
            </a:r>
            <a:r>
              <a:rPr lang="en-US" sz="900" dirty="0" err="1">
                <a:solidFill>
                  <a:srgbClr val="009A46"/>
                </a:solidFill>
                <a:latin typeface="Oxfam TSTAR PRO Light" panose="02000806030000020004" pitchFamily="2" charset="0"/>
                <a:ea typeface="Times New Roman" panose="02020603050405020304" pitchFamily="18" charset="0"/>
                <a:cs typeface="Arial" panose="020B0604020202020204" pitchFamily="34" charset="0"/>
              </a:rPr>
              <a:t>M</a:t>
            </a:r>
            <a:r>
              <a:rPr lang="en-US"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udzi</a:t>
            </a:r>
            <a:r>
              <a:rPr lang="en-US"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Zimbabwe</a:t>
            </a:r>
          </a:p>
        </p:txBody>
      </p:sp>
    </p:spTree>
    <p:extLst>
      <p:ext uri="{BB962C8B-B14F-4D97-AF65-F5344CB8AC3E}">
        <p14:creationId xmlns:p14="http://schemas.microsoft.com/office/powerpoint/2010/main" val="2855703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B2F8B9-4859-4CB1-AC0E-8D7CAB3A8E01}"/>
              </a:ext>
            </a:extLst>
          </p:cNvPr>
          <p:cNvSpPr>
            <a:spLocks noGrp="1"/>
          </p:cNvSpPr>
          <p:nvPr>
            <p:ph idx="1"/>
          </p:nvPr>
        </p:nvSpPr>
        <p:spPr>
          <a:xfrm>
            <a:off x="964724" y="1587960"/>
            <a:ext cx="4807426" cy="4589002"/>
          </a:xfrm>
        </p:spPr>
        <p:txBody>
          <a:bodyPr>
            <a:normAutofit/>
          </a:bodyPr>
          <a:lstStyle/>
          <a:p>
            <a:pPr marL="0" indent="0" algn="just" rtl="0">
              <a:lnSpc>
                <a:spcPct val="100000"/>
              </a:lnSpc>
              <a:spcBef>
                <a:spcPts val="600"/>
              </a:spcBef>
              <a:buNone/>
            </a:pPr>
            <a:r>
              <a:rPr lang="en-US" sz="1100" dirty="0">
                <a:solidFill>
                  <a:srgbClr val="222222"/>
                </a:solidFill>
                <a:latin typeface="Arial" panose="020B0604020202020204" pitchFamily="34" charset="0"/>
              </a:rPr>
              <a:t>This online course has been organized in order to support partner organisation staff, as well as potential master trainers, in preparing and conducting the </a:t>
            </a:r>
            <a:r>
              <a:rPr lang="en-US" sz="1100" dirty="0" err="1">
                <a:solidFill>
                  <a:srgbClr val="222222"/>
                </a:solidFill>
                <a:latin typeface="Arial" panose="020B0604020202020204" pitchFamily="34" charset="0"/>
              </a:rPr>
              <a:t>ToTs</a:t>
            </a:r>
            <a:r>
              <a:rPr lang="en-US" sz="1100" dirty="0">
                <a:solidFill>
                  <a:srgbClr val="222222"/>
                </a:solidFill>
                <a:latin typeface="Arial" panose="020B0604020202020204" pitchFamily="34" charset="0"/>
              </a:rPr>
              <a:t> for the subsequent FFS on Farmer Seed Production and Marketing that started in the SD=HS Program in 2021. </a:t>
            </a:r>
          </a:p>
          <a:p>
            <a:pPr marL="0" indent="0" algn="just" rtl="0">
              <a:lnSpc>
                <a:spcPct val="100000"/>
              </a:lnSpc>
              <a:spcBef>
                <a:spcPts val="600"/>
              </a:spcBef>
              <a:buNone/>
            </a:pPr>
            <a:r>
              <a:rPr lang="en-US" sz="1100" dirty="0">
                <a:solidFill>
                  <a:srgbClr val="222222"/>
                </a:solidFill>
                <a:latin typeface="Arial" panose="020B0604020202020204" pitchFamily="34" charset="0"/>
              </a:rPr>
              <a:t>We anticipate that online course trainees will later become national </a:t>
            </a:r>
            <a:r>
              <a:rPr lang="en-US" sz="1100" dirty="0" err="1">
                <a:solidFill>
                  <a:srgbClr val="222222"/>
                </a:solidFill>
                <a:latin typeface="Arial" panose="020B0604020202020204" pitchFamily="34" charset="0"/>
              </a:rPr>
              <a:t>ToT</a:t>
            </a:r>
            <a:r>
              <a:rPr lang="en-US" sz="1100" dirty="0">
                <a:solidFill>
                  <a:srgbClr val="222222"/>
                </a:solidFill>
                <a:latin typeface="Arial" panose="020B0604020202020204" pitchFamily="34" charset="0"/>
              </a:rPr>
              <a:t> trainers, who will train a larger number of first-generation local FFS facilitators. Hence, the main aim of the course is </a:t>
            </a:r>
            <a:r>
              <a:rPr lang="en-US" sz="1100" b="1" dirty="0">
                <a:solidFill>
                  <a:srgbClr val="222222"/>
                </a:solidFill>
                <a:latin typeface="Arial" panose="020B0604020202020204" pitchFamily="34" charset="0"/>
              </a:rPr>
              <a:t>in-country capacity building</a:t>
            </a:r>
            <a:r>
              <a:rPr lang="en-US" sz="1100" dirty="0">
                <a:solidFill>
                  <a:srgbClr val="222222"/>
                </a:solidFill>
                <a:latin typeface="Arial" panose="020B0604020202020204" pitchFamily="34" charset="0"/>
              </a:rPr>
              <a:t>. During the online course participants get familiar with the content and delivery methodology of the FFS Field Guide on Farmer Seed Production and Marketing.</a:t>
            </a:r>
          </a:p>
          <a:p>
            <a:pPr marL="0" indent="0" algn="just" rtl="0">
              <a:lnSpc>
                <a:spcPct val="100000"/>
              </a:lnSpc>
              <a:spcBef>
                <a:spcPts val="600"/>
              </a:spcBef>
              <a:buNone/>
            </a:pPr>
            <a:endParaRPr lang="en-US" sz="1100" dirty="0">
              <a:solidFill>
                <a:srgbClr val="222222"/>
              </a:solidFill>
              <a:latin typeface="Arial" panose="020B0604020202020204" pitchFamily="34" charset="0"/>
            </a:endParaRPr>
          </a:p>
          <a:p>
            <a:pPr marL="0" indent="0" algn="just" rtl="0">
              <a:lnSpc>
                <a:spcPct val="100000"/>
              </a:lnSpc>
              <a:spcBef>
                <a:spcPts val="0"/>
              </a:spcBef>
              <a:buNone/>
            </a:pPr>
            <a:r>
              <a:rPr lang="en-US" sz="1100" dirty="0">
                <a:solidFill>
                  <a:srgbClr val="222222"/>
                </a:solidFill>
                <a:latin typeface="Arial" panose="020B0604020202020204" pitchFamily="34" charset="0"/>
              </a:rPr>
              <a:t>By the end of this online course participants will have gained an understanding of: </a:t>
            </a:r>
          </a:p>
          <a:p>
            <a:pPr marL="0" indent="0" algn="just" rtl="0">
              <a:lnSpc>
                <a:spcPct val="100000"/>
              </a:lnSpc>
              <a:spcBef>
                <a:spcPts val="0"/>
              </a:spcBef>
              <a:buNone/>
            </a:pPr>
            <a:r>
              <a:rPr lang="en-US" sz="1100" dirty="0">
                <a:solidFill>
                  <a:srgbClr val="222222"/>
                </a:solidFill>
                <a:latin typeface="Arial" panose="020B0604020202020204" pitchFamily="34" charset="0"/>
              </a:rPr>
              <a:t>- How to conduct a </a:t>
            </a:r>
            <a:r>
              <a:rPr lang="en-US" sz="1100" dirty="0" err="1">
                <a:solidFill>
                  <a:srgbClr val="222222"/>
                </a:solidFill>
                <a:latin typeface="Arial" panose="020B0604020202020204" pitchFamily="34" charset="0"/>
              </a:rPr>
              <a:t>ToT</a:t>
            </a:r>
            <a:r>
              <a:rPr lang="en-US" sz="1100" dirty="0">
                <a:solidFill>
                  <a:srgbClr val="222222"/>
                </a:solidFill>
                <a:latin typeface="Arial" panose="020B0604020202020204" pitchFamily="34" charset="0"/>
              </a:rPr>
              <a:t> for FFS on seed production and marketing,</a:t>
            </a:r>
          </a:p>
          <a:p>
            <a:pPr marL="0" indent="0" algn="just" rtl="0">
              <a:lnSpc>
                <a:spcPct val="100000"/>
              </a:lnSpc>
              <a:spcBef>
                <a:spcPts val="0"/>
              </a:spcBef>
              <a:buNone/>
            </a:pPr>
            <a:r>
              <a:rPr lang="en-US" sz="1100" dirty="0">
                <a:solidFill>
                  <a:srgbClr val="222222"/>
                </a:solidFill>
                <a:latin typeface="Arial" panose="020B0604020202020204" pitchFamily="34" charset="0"/>
              </a:rPr>
              <a:t>- Technical requirements of producing seed at a commercial level, and</a:t>
            </a:r>
          </a:p>
          <a:p>
            <a:pPr marL="0" indent="0" algn="just" rtl="0">
              <a:lnSpc>
                <a:spcPct val="100000"/>
              </a:lnSpc>
              <a:spcBef>
                <a:spcPts val="0"/>
              </a:spcBef>
              <a:buNone/>
            </a:pPr>
            <a:r>
              <a:rPr lang="en-US" sz="1100" dirty="0">
                <a:solidFill>
                  <a:srgbClr val="222222"/>
                </a:solidFill>
                <a:latin typeface="Arial" panose="020B0604020202020204" pitchFamily="34" charset="0"/>
              </a:rPr>
              <a:t>- How to undertake seed production as a “business”.  </a:t>
            </a:r>
          </a:p>
          <a:p>
            <a:pPr marL="0" indent="0" algn="just" rtl="0">
              <a:lnSpc>
                <a:spcPct val="100000"/>
              </a:lnSpc>
              <a:spcBef>
                <a:spcPts val="600"/>
              </a:spcBef>
              <a:buNone/>
            </a:pPr>
            <a:endParaRPr lang="en-US" sz="1100" dirty="0">
              <a:solidFill>
                <a:srgbClr val="222222"/>
              </a:solidFill>
              <a:latin typeface="Arial" panose="020B0604020202020204" pitchFamily="34" charset="0"/>
            </a:endParaRPr>
          </a:p>
          <a:p>
            <a:pPr marL="0" indent="0" algn="just" rtl="0">
              <a:lnSpc>
                <a:spcPct val="100000"/>
              </a:lnSpc>
              <a:spcBef>
                <a:spcPts val="0"/>
              </a:spcBef>
              <a:buNone/>
            </a:pPr>
            <a:r>
              <a:rPr lang="en-US" sz="1100" dirty="0">
                <a:solidFill>
                  <a:srgbClr val="222222"/>
                </a:solidFill>
                <a:latin typeface="Arial" panose="020B0604020202020204" pitchFamily="34" charset="0"/>
              </a:rPr>
              <a:t>By participating in the </a:t>
            </a:r>
            <a:r>
              <a:rPr lang="en-US" sz="1100" dirty="0" err="1">
                <a:solidFill>
                  <a:srgbClr val="222222"/>
                </a:solidFill>
                <a:latin typeface="Arial" panose="020B0604020202020204" pitchFamily="34" charset="0"/>
              </a:rPr>
              <a:t>ToTs</a:t>
            </a:r>
            <a:r>
              <a:rPr lang="en-US" sz="1100" dirty="0">
                <a:solidFill>
                  <a:srgbClr val="222222"/>
                </a:solidFill>
                <a:latin typeface="Arial" panose="020B0604020202020204" pitchFamily="34" charset="0"/>
              </a:rPr>
              <a:t> participants will support FFS members to:</a:t>
            </a:r>
          </a:p>
          <a:p>
            <a:pPr marL="0" indent="0" algn="just">
              <a:lnSpc>
                <a:spcPct val="100000"/>
              </a:lnSpc>
              <a:spcBef>
                <a:spcPts val="0"/>
              </a:spcBef>
              <a:buNone/>
            </a:pPr>
            <a:r>
              <a:rPr lang="en-US" sz="1100" dirty="0">
                <a:solidFill>
                  <a:srgbClr val="222222"/>
                </a:solidFill>
                <a:latin typeface="Arial" panose="020B0604020202020204" pitchFamily="34" charset="0"/>
              </a:rPr>
              <a:t>- Become technically capable, reliable and self-confident seed producers; </a:t>
            </a:r>
          </a:p>
          <a:p>
            <a:pPr marL="0" indent="0" algn="just">
              <a:lnSpc>
                <a:spcPct val="100000"/>
              </a:lnSpc>
              <a:spcBef>
                <a:spcPts val="0"/>
              </a:spcBef>
              <a:buNone/>
            </a:pPr>
            <a:r>
              <a:rPr lang="en-US" sz="1100" dirty="0">
                <a:solidFill>
                  <a:srgbClr val="222222"/>
                </a:solidFill>
                <a:latin typeface="Arial" panose="020B0604020202020204" pitchFamily="34" charset="0"/>
              </a:rPr>
              <a:t>- Understand how seed markets work and develop the skills, knowledge and linkages to capitalize on market opportunities; and</a:t>
            </a:r>
          </a:p>
          <a:p>
            <a:pPr marL="0" indent="0" algn="just">
              <a:lnSpc>
                <a:spcPct val="100000"/>
              </a:lnSpc>
              <a:spcBef>
                <a:spcPts val="0"/>
              </a:spcBef>
              <a:buNone/>
            </a:pPr>
            <a:r>
              <a:rPr lang="en-US" sz="1100" dirty="0">
                <a:solidFill>
                  <a:srgbClr val="222222"/>
                </a:solidFill>
                <a:latin typeface="Arial" panose="020B0604020202020204" pitchFamily="34" charset="0"/>
              </a:rPr>
              <a:t>- Connect farmer seed production and marketing with other components of the SD=HS program on PPB, nutrition and local food plants, and policy.</a:t>
            </a:r>
          </a:p>
        </p:txBody>
      </p:sp>
      <p:sp>
        <p:nvSpPr>
          <p:cNvPr id="5" name="Title 1">
            <a:extLst>
              <a:ext uri="{FF2B5EF4-FFF2-40B4-BE49-F238E27FC236}">
                <a16:creationId xmlns:a16="http://schemas.microsoft.com/office/drawing/2014/main" id="{8F584C6D-EBBF-4BDD-81DC-9436CF5F3F95}"/>
              </a:ext>
            </a:extLst>
          </p:cNvPr>
          <p:cNvSpPr txBox="1">
            <a:spLocks/>
          </p:cNvSpPr>
          <p:nvPr/>
        </p:nvSpPr>
        <p:spPr>
          <a:xfrm>
            <a:off x="10871200" y="6176962"/>
            <a:ext cx="939800" cy="6304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1800" b="1" dirty="0">
                <a:solidFill>
                  <a:srgbClr val="0C884A"/>
                </a:solidFill>
                <a:latin typeface="Oxfam TSTAR PRO Medium" panose="02000806030000020004" pitchFamily="2" charset="0"/>
              </a:rPr>
              <a:t>7</a:t>
            </a:r>
          </a:p>
        </p:txBody>
      </p:sp>
      <p:sp>
        <p:nvSpPr>
          <p:cNvPr id="7" name="Title 1">
            <a:extLst>
              <a:ext uri="{FF2B5EF4-FFF2-40B4-BE49-F238E27FC236}">
                <a16:creationId xmlns:a16="http://schemas.microsoft.com/office/drawing/2014/main" id="{273EE16D-7B48-4FA4-B6AA-1E101827DC8E}"/>
              </a:ext>
            </a:extLst>
          </p:cNvPr>
          <p:cNvSpPr>
            <a:spLocks noGrp="1"/>
          </p:cNvSpPr>
          <p:nvPr>
            <p:ph type="title"/>
          </p:nvPr>
        </p:nvSpPr>
        <p:spPr>
          <a:xfrm>
            <a:off x="838200" y="365125"/>
            <a:ext cx="10515600" cy="1325563"/>
          </a:xfrm>
        </p:spPr>
        <p:txBody>
          <a:bodyPr/>
          <a:lstStyle/>
          <a:p>
            <a:pPr algn="r"/>
            <a:r>
              <a:rPr lang="en-US" b="1" u="sng" dirty="0">
                <a:solidFill>
                  <a:srgbClr val="0C884A"/>
                </a:solidFill>
                <a:latin typeface="Oxfam TSTAR PRO Headline" panose="02000806030000020004" pitchFamily="2" charset="0"/>
                <a:ea typeface="Source Sans Pro" panose="020B0503030403020204" pitchFamily="34" charset="0"/>
              </a:rPr>
              <a:t>LEARNING OBJECTIVES</a:t>
            </a:r>
          </a:p>
        </p:txBody>
      </p:sp>
      <p:sp>
        <p:nvSpPr>
          <p:cNvPr id="2" name="Rectangle 1">
            <a:extLst>
              <a:ext uri="{FF2B5EF4-FFF2-40B4-BE49-F238E27FC236}">
                <a16:creationId xmlns:a16="http://schemas.microsoft.com/office/drawing/2014/main" id="{BB06FE87-62DB-41C7-9181-B7E7CB951E9D}"/>
              </a:ext>
            </a:extLst>
          </p:cNvPr>
          <p:cNvSpPr/>
          <p:nvPr/>
        </p:nvSpPr>
        <p:spPr>
          <a:xfrm>
            <a:off x="6051245" y="1690688"/>
            <a:ext cx="5234720" cy="2911792"/>
          </a:xfrm>
          <a:prstGeom prst="rect">
            <a:avLst/>
          </a:prstGeom>
          <a:solidFill>
            <a:schemeClr val="bg1"/>
          </a:solidFill>
          <a:ln>
            <a:solidFill>
              <a:srgbClr val="EE13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050" b="1" spc="20" dirty="0">
                <a:solidFill>
                  <a:srgbClr val="222222"/>
                </a:solidFill>
                <a:latin typeface="Arial" panose="020B0604020202020204" pitchFamily="34" charset="0"/>
              </a:rPr>
              <a:t>Farmer field school methodology</a:t>
            </a:r>
          </a:p>
          <a:p>
            <a:pPr algn="just">
              <a:spcBef>
                <a:spcPts val="600"/>
              </a:spcBef>
              <a:spcAft>
                <a:spcPts val="600"/>
              </a:spcAft>
            </a:pPr>
            <a:r>
              <a:rPr lang="en-US" sz="1050" spc="20" dirty="0">
                <a:solidFill>
                  <a:srgbClr val="222222"/>
                </a:solidFill>
                <a:latin typeface="Arial" panose="020B0604020202020204" pitchFamily="34" charset="0"/>
              </a:rPr>
              <a:t>The FFS concept is based on community empowerment and the capacity of community members to learn from each other and increase their self-confidence and self-reliance. It is important that FFS facilitators embody such an approach, helping communities to resolve their challenges themselves. While this online course aims to prepare people who will lead the </a:t>
            </a:r>
            <a:r>
              <a:rPr lang="en-US" sz="1050" spc="20" dirty="0" err="1">
                <a:solidFill>
                  <a:srgbClr val="222222"/>
                </a:solidFill>
                <a:latin typeface="Arial" panose="020B0604020202020204" pitchFamily="34" charset="0"/>
              </a:rPr>
              <a:t>ToTs</a:t>
            </a:r>
            <a:r>
              <a:rPr lang="en-US" sz="1050" spc="20" dirty="0">
                <a:solidFill>
                  <a:srgbClr val="222222"/>
                </a:solidFill>
                <a:latin typeface="Arial" panose="020B0604020202020204" pitchFamily="34" charset="0"/>
              </a:rPr>
              <a:t>, community knowledge can be generated and used only in experiments and discussions among community members, assisted by their FFS facilitators and local experts as needed. This online course is to be considered as an additional resource when preparing for the face-to-face </a:t>
            </a:r>
            <a:r>
              <a:rPr lang="en-US" sz="1050" spc="20" dirty="0" err="1">
                <a:solidFill>
                  <a:srgbClr val="222222"/>
                </a:solidFill>
                <a:latin typeface="Arial" panose="020B0604020202020204" pitchFamily="34" charset="0"/>
              </a:rPr>
              <a:t>ToT</a:t>
            </a:r>
            <a:r>
              <a:rPr lang="en-US" sz="1050" spc="20" dirty="0">
                <a:solidFill>
                  <a:srgbClr val="222222"/>
                </a:solidFill>
                <a:latin typeface="Arial" panose="020B0604020202020204" pitchFamily="34" charset="0"/>
              </a:rPr>
              <a:t> in country, and the refresher </a:t>
            </a:r>
            <a:r>
              <a:rPr lang="en-US" sz="1050" spc="20" dirty="0" err="1">
                <a:solidFill>
                  <a:srgbClr val="222222"/>
                </a:solidFill>
                <a:latin typeface="Arial" panose="020B0604020202020204" pitchFamily="34" charset="0"/>
              </a:rPr>
              <a:t>ToT</a:t>
            </a:r>
            <a:r>
              <a:rPr lang="en-US" sz="1050" spc="20" dirty="0">
                <a:solidFill>
                  <a:srgbClr val="222222"/>
                </a:solidFill>
                <a:latin typeface="Arial" panose="020B0604020202020204" pitchFamily="34" charset="0"/>
              </a:rPr>
              <a:t> in subsequent seasons. </a:t>
            </a:r>
          </a:p>
          <a:p>
            <a:pPr algn="just">
              <a:spcBef>
                <a:spcPts val="600"/>
              </a:spcBef>
              <a:spcAft>
                <a:spcPts val="600"/>
              </a:spcAft>
            </a:pPr>
            <a:r>
              <a:rPr lang="en-US" sz="1050" spc="20" dirty="0">
                <a:solidFill>
                  <a:srgbClr val="222222"/>
                </a:solidFill>
                <a:latin typeface="Arial" panose="020B0604020202020204" pitchFamily="34" charset="0"/>
              </a:rPr>
              <a:t>The FFS is a powerful approach to enhance the seed production and marketing skills of farmers because it provides a platform for joint learning irrespective of how farmers choose to organize themselves after having completed the FFS. Farmers who learn jointly in the FFS, may choose to operate as individual producers, may operate informally in community groups, or take concerted steps towards establishing farmer seed cooperatives in the medium to long term.</a:t>
            </a:r>
          </a:p>
        </p:txBody>
      </p:sp>
      <p:pic>
        <p:nvPicPr>
          <p:cNvPr id="6" name="Picture 3">
            <a:extLst>
              <a:ext uri="{FF2B5EF4-FFF2-40B4-BE49-F238E27FC236}">
                <a16:creationId xmlns:a16="http://schemas.microsoft.com/office/drawing/2014/main" id="{8664F7D3-28D4-C863-93EA-FC96AC943FCA}"/>
              </a:ext>
            </a:extLst>
          </p:cNvPr>
          <p:cNvPicPr>
            <a:picLocks noChangeAspect="1"/>
          </p:cNvPicPr>
          <p:nvPr/>
        </p:nvPicPr>
        <p:blipFill>
          <a:blip r:embed="rId2"/>
          <a:stretch>
            <a:fillRect/>
          </a:stretch>
        </p:blipFill>
        <p:spPr>
          <a:xfrm>
            <a:off x="613481" y="506412"/>
            <a:ext cx="1016706" cy="666398"/>
          </a:xfrm>
          <a:prstGeom prst="rect">
            <a:avLst/>
          </a:prstGeom>
        </p:spPr>
      </p:pic>
    </p:spTree>
    <p:extLst>
      <p:ext uri="{BB962C8B-B14F-4D97-AF65-F5344CB8AC3E}">
        <p14:creationId xmlns:p14="http://schemas.microsoft.com/office/powerpoint/2010/main" val="3515850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group of people in a field&#10;&#10;Description automatically generated">
            <a:extLst>
              <a:ext uri="{FF2B5EF4-FFF2-40B4-BE49-F238E27FC236}">
                <a16:creationId xmlns:a16="http://schemas.microsoft.com/office/drawing/2014/main" id="{84D1C950-CA4D-4EFD-9F35-08B86ADB8544}"/>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4000"/>
                    </a14:imgEffect>
                    <a14:imgEffect>
                      <a14:brightnessContrast contrast="19000"/>
                    </a14:imgEffect>
                  </a14:imgLayer>
                </a14:imgProps>
              </a:ext>
              <a:ext uri="{28A0092B-C50C-407E-A947-70E740481C1C}">
                <a14:useLocalDpi xmlns:a14="http://schemas.microsoft.com/office/drawing/2010/main"/>
              </a:ext>
            </a:extLst>
          </a:blip>
          <a:srcRect/>
          <a:stretch/>
        </p:blipFill>
        <p:spPr>
          <a:xfrm>
            <a:off x="0" y="-151834"/>
            <a:ext cx="12192000" cy="6176962"/>
          </a:xfrm>
          <a:prstGeom prst="rect">
            <a:avLst/>
          </a:prstGeom>
        </p:spPr>
      </p:pic>
      <p:sp>
        <p:nvSpPr>
          <p:cNvPr id="11" name="Rectangle 10">
            <a:extLst>
              <a:ext uri="{FF2B5EF4-FFF2-40B4-BE49-F238E27FC236}">
                <a16:creationId xmlns:a16="http://schemas.microsoft.com/office/drawing/2014/main" id="{1B6A16AD-482A-4267-AE03-E320049AD4F4}"/>
              </a:ext>
            </a:extLst>
          </p:cNvPr>
          <p:cNvSpPr/>
          <p:nvPr/>
        </p:nvSpPr>
        <p:spPr>
          <a:xfrm>
            <a:off x="1587500" y="4508390"/>
            <a:ext cx="8470900" cy="17079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tabLst>
                <a:tab pos="5721350" algn="r"/>
              </a:tabLst>
            </a:pPr>
            <a:endParaRPr kumimoji="0" lang="es-PE" altLang="en-US" sz="3200" b="0" i="0" u="none" strike="noStrike" cap="none" normalizeH="0" baseline="0" dirty="0">
              <a:ln>
                <a:noFill/>
              </a:ln>
              <a:solidFill>
                <a:schemeClr val="tx1"/>
              </a:solidFill>
              <a:effectLst/>
              <a:latin typeface="Arial" panose="020B0604020202020204" pitchFamily="34" charset="0"/>
            </a:endParaRPr>
          </a:p>
        </p:txBody>
      </p:sp>
      <p:sp>
        <p:nvSpPr>
          <p:cNvPr id="3" name="Content Placeholder 2">
            <a:extLst>
              <a:ext uri="{FF2B5EF4-FFF2-40B4-BE49-F238E27FC236}">
                <a16:creationId xmlns:a16="http://schemas.microsoft.com/office/drawing/2014/main" id="{17B2F8B9-4859-4CB1-AC0E-8D7CAB3A8E01}"/>
              </a:ext>
            </a:extLst>
          </p:cNvPr>
          <p:cNvSpPr>
            <a:spLocks noGrp="1"/>
          </p:cNvSpPr>
          <p:nvPr>
            <p:ph idx="1"/>
          </p:nvPr>
        </p:nvSpPr>
        <p:spPr>
          <a:xfrm>
            <a:off x="1859643" y="5012296"/>
            <a:ext cx="7926613" cy="1012832"/>
          </a:xfrm>
        </p:spPr>
        <p:txBody>
          <a:bodyPr>
            <a:normAutofit/>
          </a:bodyPr>
          <a:lstStyle/>
          <a:p>
            <a:pPr marL="0" indent="0" algn="just" rtl="0">
              <a:lnSpc>
                <a:spcPct val="120000"/>
              </a:lnSpc>
              <a:buNone/>
            </a:pPr>
            <a:r>
              <a:rPr lang="en-US" sz="1100" dirty="0">
                <a:latin typeface="Arial" panose="020B0604020202020204" pitchFamily="34" charset="0"/>
              </a:rPr>
              <a:t>Partner organisation staff, and Master Trainers or lead farmers, extensionists, seed business experts, government staff of local seed </a:t>
            </a:r>
            <a:r>
              <a:rPr lang="en-US" sz="1100" dirty="0" err="1">
                <a:latin typeface="Arial" panose="020B0604020202020204" pitchFamily="34" charset="0"/>
              </a:rPr>
              <a:t>centres</a:t>
            </a:r>
            <a:r>
              <a:rPr lang="en-US" sz="1100" dirty="0">
                <a:latin typeface="Arial" panose="020B0604020202020204" pitchFamily="34" charset="0"/>
              </a:rPr>
              <a:t>, who are potential master trainers and responsible for organizing and conducting the </a:t>
            </a:r>
            <a:r>
              <a:rPr lang="en-US" sz="1100" dirty="0" err="1">
                <a:latin typeface="Arial" panose="020B0604020202020204" pitchFamily="34" charset="0"/>
              </a:rPr>
              <a:t>ToT</a:t>
            </a:r>
            <a:r>
              <a:rPr lang="en-US" sz="1100" dirty="0">
                <a:latin typeface="Arial" panose="020B0604020202020204" pitchFamily="34" charset="0"/>
              </a:rPr>
              <a:t> for FFS on Farmer Seed Production and Marketing. The main requirement </a:t>
            </a:r>
            <a:r>
              <a:rPr lang="en-US" sz="1100" b="0" i="0" dirty="0">
                <a:effectLst/>
                <a:latin typeface="Arial" panose="020B0604020202020204" pitchFamily="34" charset="0"/>
              </a:rPr>
              <a:t>for a </a:t>
            </a:r>
            <a:r>
              <a:rPr lang="en-US" sz="1100" b="0" i="0" dirty="0" err="1">
                <a:effectLst/>
                <a:latin typeface="Arial" panose="020B0604020202020204" pitchFamily="34" charset="0"/>
              </a:rPr>
              <a:t>ToT</a:t>
            </a:r>
            <a:r>
              <a:rPr lang="en-US" sz="1100" b="0" i="0" dirty="0">
                <a:effectLst/>
                <a:latin typeface="Arial" panose="020B0604020202020204" pitchFamily="34" charset="0"/>
              </a:rPr>
              <a:t> participant is the motivation to improve access to seeds of adapted crops and varieties in full respect for </a:t>
            </a:r>
            <a:r>
              <a:rPr lang="en-US" sz="1100" b="0" i="0" dirty="0" err="1">
                <a:effectLst/>
                <a:latin typeface="Arial" panose="020B0604020202020204" pitchFamily="34" charset="0"/>
              </a:rPr>
              <a:t>agro</a:t>
            </a:r>
            <a:r>
              <a:rPr lang="en-US" sz="1100" b="0" i="0" dirty="0">
                <a:effectLst/>
                <a:latin typeface="Arial" panose="020B0604020202020204" pitchFamily="34" charset="0"/>
              </a:rPr>
              <a:t>-ecosystem requirements under changing climate conditions.</a:t>
            </a:r>
            <a:endParaRPr lang="en-US" sz="1600" dirty="0">
              <a:solidFill>
                <a:srgbClr val="222222"/>
              </a:solidFill>
              <a:latin typeface="Arial" panose="020B0604020202020204" pitchFamily="34" charset="0"/>
            </a:endParaRPr>
          </a:p>
        </p:txBody>
      </p:sp>
      <p:sp>
        <p:nvSpPr>
          <p:cNvPr id="5" name="Title 1">
            <a:extLst>
              <a:ext uri="{FF2B5EF4-FFF2-40B4-BE49-F238E27FC236}">
                <a16:creationId xmlns:a16="http://schemas.microsoft.com/office/drawing/2014/main" id="{8F584C6D-EBBF-4BDD-81DC-9436CF5F3F95}"/>
              </a:ext>
            </a:extLst>
          </p:cNvPr>
          <p:cNvSpPr txBox="1">
            <a:spLocks/>
          </p:cNvSpPr>
          <p:nvPr/>
        </p:nvSpPr>
        <p:spPr>
          <a:xfrm>
            <a:off x="10871200" y="6176962"/>
            <a:ext cx="939800" cy="6304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1800" b="1" dirty="0">
                <a:solidFill>
                  <a:srgbClr val="0C884A"/>
                </a:solidFill>
                <a:latin typeface="Oxfam TSTAR PRO Medium" panose="02000806030000020004" pitchFamily="2" charset="0"/>
              </a:rPr>
              <a:t>8</a:t>
            </a:r>
          </a:p>
        </p:txBody>
      </p:sp>
      <p:sp>
        <p:nvSpPr>
          <p:cNvPr id="7" name="Title 1">
            <a:extLst>
              <a:ext uri="{FF2B5EF4-FFF2-40B4-BE49-F238E27FC236}">
                <a16:creationId xmlns:a16="http://schemas.microsoft.com/office/drawing/2014/main" id="{273EE16D-7B48-4FA4-B6AA-1E101827DC8E}"/>
              </a:ext>
            </a:extLst>
          </p:cNvPr>
          <p:cNvSpPr>
            <a:spLocks noGrp="1"/>
          </p:cNvSpPr>
          <p:nvPr>
            <p:ph type="title"/>
          </p:nvPr>
        </p:nvSpPr>
        <p:spPr>
          <a:xfrm>
            <a:off x="838200" y="365125"/>
            <a:ext cx="10515600" cy="1325563"/>
          </a:xfrm>
        </p:spPr>
        <p:txBody>
          <a:bodyPr/>
          <a:lstStyle/>
          <a:p>
            <a:pPr algn="r"/>
            <a:r>
              <a:rPr lang="en-US" b="1" u="sng" dirty="0">
                <a:solidFill>
                  <a:srgbClr val="0C884A"/>
                </a:solidFill>
                <a:latin typeface="Oxfam TSTAR PRO Headline" panose="02000806030000020004" pitchFamily="2" charset="0"/>
                <a:ea typeface="Source Sans Pro" panose="020B0503030403020204" pitchFamily="34" charset="0"/>
              </a:rPr>
              <a:t>TARGET</a:t>
            </a:r>
            <a:br>
              <a:rPr lang="en-US" b="1" u="sng" dirty="0">
                <a:solidFill>
                  <a:srgbClr val="0C884A"/>
                </a:solidFill>
                <a:latin typeface="Oxfam TSTAR PRO Headline" panose="02000806030000020004" pitchFamily="2" charset="0"/>
                <a:ea typeface="Source Sans Pro" panose="020B0503030403020204" pitchFamily="34" charset="0"/>
              </a:rPr>
            </a:br>
            <a:r>
              <a:rPr lang="en-US" b="1" u="sng" dirty="0">
                <a:solidFill>
                  <a:srgbClr val="0C884A"/>
                </a:solidFill>
                <a:latin typeface="Oxfam TSTAR PRO Headline" panose="02000806030000020004" pitchFamily="2" charset="0"/>
                <a:ea typeface="Source Sans Pro" panose="020B0503030403020204" pitchFamily="34" charset="0"/>
              </a:rPr>
              <a:t>AUDIENCE</a:t>
            </a:r>
          </a:p>
        </p:txBody>
      </p:sp>
      <p:sp>
        <p:nvSpPr>
          <p:cNvPr id="12" name="TextBox 11">
            <a:extLst>
              <a:ext uri="{FF2B5EF4-FFF2-40B4-BE49-F238E27FC236}">
                <a16:creationId xmlns:a16="http://schemas.microsoft.com/office/drawing/2014/main" id="{561C8247-7689-4096-A33D-387E23DEF844}"/>
              </a:ext>
            </a:extLst>
          </p:cNvPr>
          <p:cNvSpPr txBox="1"/>
          <p:nvPr/>
        </p:nvSpPr>
        <p:spPr>
          <a:xfrm>
            <a:off x="1859643" y="4603593"/>
            <a:ext cx="2168071" cy="369332"/>
          </a:xfrm>
          <a:prstGeom prst="rect">
            <a:avLst/>
          </a:prstGeom>
          <a:noFill/>
        </p:spPr>
        <p:txBody>
          <a:bodyPr wrap="square">
            <a:spAutoFit/>
          </a:bodyPr>
          <a:lstStyle/>
          <a:p>
            <a:pPr eaLnBrk="0" fontAlgn="base" hangingPunct="0">
              <a:spcBef>
                <a:spcPct val="0"/>
              </a:spcBef>
              <a:spcAft>
                <a:spcPct val="0"/>
              </a:spcAft>
              <a:tabLst>
                <a:tab pos="5721350" algn="r"/>
              </a:tabLst>
            </a:pPr>
            <a:r>
              <a:rPr lang="en-US" b="1" kern="0" dirty="0">
                <a:solidFill>
                  <a:srgbClr val="009A46"/>
                </a:solidFill>
                <a:effectLst/>
                <a:latin typeface="Oxfam TSTAR PRO Headline" panose="02000806030000020004" pitchFamily="2" charset="0"/>
                <a:ea typeface="Times New Roman" panose="02020603050405020304" pitchFamily="18" charset="0"/>
                <a:cs typeface="Times New Roman" panose="02020603050405020304" pitchFamily="18" charset="0"/>
              </a:rPr>
              <a:t>TARGET AUDIENCE</a:t>
            </a:r>
            <a:endParaRPr lang="en-US" dirty="0">
              <a:solidFill>
                <a:srgbClr val="009A46"/>
              </a:solidFill>
              <a:effectLst/>
              <a:latin typeface="Oxfam TSTAR PRO Headline" panose="02000806030000020004" pitchFamily="2" charset="0"/>
              <a:ea typeface="Times New Roman" panose="02020603050405020304" pitchFamily="18" charset="0"/>
              <a:cs typeface="Arial" panose="020B0604020202020204" pitchFamily="34" charset="0"/>
            </a:endParaRPr>
          </a:p>
        </p:txBody>
      </p:sp>
      <p:sp>
        <p:nvSpPr>
          <p:cNvPr id="16" name="Title 1">
            <a:extLst>
              <a:ext uri="{FF2B5EF4-FFF2-40B4-BE49-F238E27FC236}">
                <a16:creationId xmlns:a16="http://schemas.microsoft.com/office/drawing/2014/main" id="{2BE4E46E-A9F8-4D53-9413-9F6C5FE0CEA0}"/>
              </a:ext>
            </a:extLst>
          </p:cNvPr>
          <p:cNvSpPr txBox="1">
            <a:spLocks/>
          </p:cNvSpPr>
          <p:nvPr/>
        </p:nvSpPr>
        <p:spPr>
          <a:xfrm>
            <a:off x="381000" y="6216333"/>
            <a:ext cx="5715000" cy="529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a:lnSpc>
                <a:spcPct val="100000"/>
              </a:lnSpc>
              <a:spcBef>
                <a:spcPts val="0"/>
              </a:spcBef>
              <a:spcAft>
                <a:spcPts val="0"/>
              </a:spcAft>
            </a:pP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Prashit</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Sthapit</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 </a:t>
            </a:r>
            <a:r>
              <a:rPr lang="en-US"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Members of the </a:t>
            </a:r>
            <a:r>
              <a:rPr lang="en-US"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Laliguras</a:t>
            </a:r>
            <a:r>
              <a:rPr lang="en-US"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Farmer’s Field School, </a:t>
            </a:r>
            <a:r>
              <a:rPr lang="en-US"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Joshipur</a:t>
            </a:r>
            <a:r>
              <a:rPr lang="en-US" sz="900" dirty="0">
                <a:solidFill>
                  <a:srgbClr val="009A46"/>
                </a:solidFill>
                <a:latin typeface="Oxfam TSTAR PRO Light" panose="02000806030000020004" pitchFamily="2" charset="0"/>
                <a:ea typeface="Times New Roman" panose="02020603050405020304" pitchFamily="18" charset="0"/>
                <a:cs typeface="Arial" panose="020B0604020202020204" pitchFamily="34" charset="0"/>
              </a:rPr>
              <a:t> in</a:t>
            </a:r>
            <a:r>
              <a:rPr lang="en-US"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Nepal, working in the field where they have planted many varieties of paddy to determine which one suits the local environment the best.</a:t>
            </a:r>
          </a:p>
        </p:txBody>
      </p:sp>
    </p:spTree>
    <p:extLst>
      <p:ext uri="{BB962C8B-B14F-4D97-AF65-F5344CB8AC3E}">
        <p14:creationId xmlns:p14="http://schemas.microsoft.com/office/powerpoint/2010/main" val="1355926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10;&#10;Description automatically generated">
            <a:extLst>
              <a:ext uri="{FF2B5EF4-FFF2-40B4-BE49-F238E27FC236}">
                <a16:creationId xmlns:a16="http://schemas.microsoft.com/office/drawing/2014/main" id="{8CD8EFDB-7C2C-4C0C-8B9A-F3EAB561E6B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0" y="-71120"/>
            <a:ext cx="12192000" cy="6067880"/>
          </a:xfrm>
          <a:prstGeom prst="rect">
            <a:avLst/>
          </a:prstGeom>
        </p:spPr>
      </p:pic>
      <p:sp>
        <p:nvSpPr>
          <p:cNvPr id="11" name="Rectangle 10">
            <a:extLst>
              <a:ext uri="{FF2B5EF4-FFF2-40B4-BE49-F238E27FC236}">
                <a16:creationId xmlns:a16="http://schemas.microsoft.com/office/drawing/2014/main" id="{1B6A16AD-482A-4267-AE03-E320049AD4F4}"/>
              </a:ext>
            </a:extLst>
          </p:cNvPr>
          <p:cNvSpPr/>
          <p:nvPr/>
        </p:nvSpPr>
        <p:spPr>
          <a:xfrm>
            <a:off x="1587500" y="4315967"/>
            <a:ext cx="8470900" cy="19003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0" fontAlgn="base" hangingPunct="0">
              <a:spcBef>
                <a:spcPct val="0"/>
              </a:spcBef>
              <a:spcAft>
                <a:spcPct val="0"/>
              </a:spcAft>
              <a:tabLst>
                <a:tab pos="5721350" algn="r"/>
              </a:tabLst>
            </a:pPr>
            <a:endParaRPr kumimoji="0" lang="es-PE" altLang="en-US" sz="3200" b="0" i="0" u="none" strike="noStrike" cap="none" normalizeH="0" baseline="0" dirty="0">
              <a:ln>
                <a:noFill/>
              </a:ln>
              <a:solidFill>
                <a:schemeClr val="tx1"/>
              </a:solidFill>
              <a:effectLst/>
              <a:latin typeface="Arial" panose="020B0604020202020204" pitchFamily="34" charset="0"/>
            </a:endParaRPr>
          </a:p>
        </p:txBody>
      </p:sp>
      <p:sp>
        <p:nvSpPr>
          <p:cNvPr id="3" name="Content Placeholder 2">
            <a:extLst>
              <a:ext uri="{FF2B5EF4-FFF2-40B4-BE49-F238E27FC236}">
                <a16:creationId xmlns:a16="http://schemas.microsoft.com/office/drawing/2014/main" id="{17B2F8B9-4859-4CB1-AC0E-8D7CAB3A8E01}"/>
              </a:ext>
            </a:extLst>
          </p:cNvPr>
          <p:cNvSpPr>
            <a:spLocks noGrp="1"/>
          </p:cNvSpPr>
          <p:nvPr>
            <p:ph idx="1"/>
          </p:nvPr>
        </p:nvSpPr>
        <p:spPr>
          <a:xfrm>
            <a:off x="1848758" y="4934881"/>
            <a:ext cx="7926613" cy="975135"/>
          </a:xfrm>
        </p:spPr>
        <p:txBody>
          <a:bodyPr vert="horz" lIns="91440" tIns="45720" rIns="91440" bIns="45720" rtlCol="0" anchor="t">
            <a:noAutofit/>
          </a:bodyPr>
          <a:lstStyle/>
          <a:p>
            <a:pPr marL="0" indent="0" algn="just" rtl="0">
              <a:lnSpc>
                <a:spcPct val="120000"/>
              </a:lnSpc>
              <a:buNone/>
            </a:pPr>
            <a:r>
              <a:rPr lang="en-US" sz="1100" dirty="0">
                <a:latin typeface="Arial"/>
                <a:cs typeface="Arial"/>
              </a:rPr>
              <a:t>This course is moderated by several facilitators from within the program, representing the global nature of our work. The course is distributed over seven modules and includes presentations and videos. The presentations have been designed to be used directly in the </a:t>
            </a:r>
            <a:r>
              <a:rPr lang="en-US" sz="1100" dirty="0" err="1">
                <a:latin typeface="Arial"/>
                <a:cs typeface="Arial"/>
              </a:rPr>
              <a:t>ToTs</a:t>
            </a:r>
            <a:r>
              <a:rPr lang="en-US" sz="1100" dirty="0">
                <a:latin typeface="Arial"/>
                <a:cs typeface="Arial"/>
              </a:rPr>
              <a:t>, with questions to guide discussions. Studying the materials will require an investment of 3-4 hours per module depending on the module in question. Finally, the course includes a section on questions and answers compiled from online discussions.</a:t>
            </a:r>
            <a:endParaRPr lang="en-US" sz="1100" dirty="0">
              <a:highlight>
                <a:srgbClr val="FFFF00"/>
              </a:highlight>
              <a:latin typeface="Arial"/>
              <a:cs typeface="Arial"/>
            </a:endParaRPr>
          </a:p>
        </p:txBody>
      </p:sp>
      <p:sp>
        <p:nvSpPr>
          <p:cNvPr id="5" name="Title 1">
            <a:extLst>
              <a:ext uri="{FF2B5EF4-FFF2-40B4-BE49-F238E27FC236}">
                <a16:creationId xmlns:a16="http://schemas.microsoft.com/office/drawing/2014/main" id="{8F584C6D-EBBF-4BDD-81DC-9436CF5F3F95}"/>
              </a:ext>
            </a:extLst>
          </p:cNvPr>
          <p:cNvSpPr txBox="1">
            <a:spLocks/>
          </p:cNvSpPr>
          <p:nvPr/>
        </p:nvSpPr>
        <p:spPr>
          <a:xfrm>
            <a:off x="10871200" y="6176962"/>
            <a:ext cx="939800" cy="6304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1800" b="1" dirty="0">
                <a:solidFill>
                  <a:srgbClr val="0C884A"/>
                </a:solidFill>
                <a:latin typeface="Oxfam TSTAR PRO Medium" panose="02000806030000020004" pitchFamily="2" charset="0"/>
              </a:rPr>
              <a:t>9</a:t>
            </a:r>
          </a:p>
        </p:txBody>
      </p:sp>
      <p:sp>
        <p:nvSpPr>
          <p:cNvPr id="7" name="Title 1">
            <a:extLst>
              <a:ext uri="{FF2B5EF4-FFF2-40B4-BE49-F238E27FC236}">
                <a16:creationId xmlns:a16="http://schemas.microsoft.com/office/drawing/2014/main" id="{273EE16D-7B48-4FA4-B6AA-1E101827DC8E}"/>
              </a:ext>
            </a:extLst>
          </p:cNvPr>
          <p:cNvSpPr>
            <a:spLocks noGrp="1"/>
          </p:cNvSpPr>
          <p:nvPr>
            <p:ph type="title"/>
          </p:nvPr>
        </p:nvSpPr>
        <p:spPr>
          <a:xfrm>
            <a:off x="849075" y="168604"/>
            <a:ext cx="10515600" cy="1325563"/>
          </a:xfrm>
        </p:spPr>
        <p:txBody>
          <a:bodyPr/>
          <a:lstStyle/>
          <a:p>
            <a:pPr algn="r"/>
            <a:r>
              <a:rPr lang="en-US" b="1" u="sng" dirty="0">
                <a:solidFill>
                  <a:srgbClr val="0C884A"/>
                </a:solidFill>
                <a:latin typeface="Oxfam TSTAR PRO Headline" panose="02000806030000020004" pitchFamily="2" charset="0"/>
                <a:ea typeface="Source Sans Pro" panose="020B0503030403020204" pitchFamily="34" charset="0"/>
              </a:rPr>
              <a:t>MODULES</a:t>
            </a:r>
          </a:p>
        </p:txBody>
      </p:sp>
      <p:sp>
        <p:nvSpPr>
          <p:cNvPr id="12" name="TextBox 11">
            <a:extLst>
              <a:ext uri="{FF2B5EF4-FFF2-40B4-BE49-F238E27FC236}">
                <a16:creationId xmlns:a16="http://schemas.microsoft.com/office/drawing/2014/main" id="{561C8247-7689-4096-A33D-387E23DEF844}"/>
              </a:ext>
            </a:extLst>
          </p:cNvPr>
          <p:cNvSpPr txBox="1"/>
          <p:nvPr/>
        </p:nvSpPr>
        <p:spPr>
          <a:xfrm>
            <a:off x="1848758" y="4478805"/>
            <a:ext cx="1848852" cy="369332"/>
          </a:xfrm>
          <a:prstGeom prst="rect">
            <a:avLst/>
          </a:prstGeom>
          <a:noFill/>
        </p:spPr>
        <p:txBody>
          <a:bodyPr wrap="square">
            <a:spAutoFit/>
          </a:bodyPr>
          <a:lstStyle/>
          <a:p>
            <a:pPr eaLnBrk="0" fontAlgn="base" hangingPunct="0">
              <a:spcBef>
                <a:spcPct val="0"/>
              </a:spcBef>
              <a:spcAft>
                <a:spcPct val="0"/>
              </a:spcAft>
              <a:tabLst>
                <a:tab pos="5721350" algn="r"/>
              </a:tabLst>
            </a:pPr>
            <a:r>
              <a:rPr lang="en-US" b="1" kern="0" dirty="0">
                <a:solidFill>
                  <a:srgbClr val="009A46"/>
                </a:solidFill>
                <a:effectLst/>
                <a:latin typeface="Oxfam TSTAR PRO Headline" panose="02000806030000020004" pitchFamily="2" charset="0"/>
                <a:ea typeface="Times New Roman" panose="02020603050405020304" pitchFamily="18" charset="0"/>
                <a:cs typeface="Times New Roman" panose="02020603050405020304" pitchFamily="18" charset="0"/>
              </a:rPr>
              <a:t>CONTENT</a:t>
            </a:r>
            <a:endParaRPr lang="en-US" dirty="0">
              <a:solidFill>
                <a:srgbClr val="009A46"/>
              </a:solidFill>
              <a:effectLst/>
              <a:latin typeface="Oxfam TSTAR PRO Headline" panose="02000806030000020004" pitchFamily="2" charset="0"/>
              <a:ea typeface="Times New Roman" panose="02020603050405020304" pitchFamily="18" charset="0"/>
              <a:cs typeface="Arial" panose="020B0604020202020204" pitchFamily="34" charset="0"/>
            </a:endParaRPr>
          </a:p>
        </p:txBody>
      </p:sp>
      <p:sp>
        <p:nvSpPr>
          <p:cNvPr id="14" name="Title 1">
            <a:extLst>
              <a:ext uri="{FF2B5EF4-FFF2-40B4-BE49-F238E27FC236}">
                <a16:creationId xmlns:a16="http://schemas.microsoft.com/office/drawing/2014/main" id="{BAA87037-02B7-4671-AAD2-459CEE0248B0}"/>
              </a:ext>
            </a:extLst>
          </p:cNvPr>
          <p:cNvSpPr txBox="1">
            <a:spLocks/>
          </p:cNvSpPr>
          <p:nvPr/>
        </p:nvSpPr>
        <p:spPr>
          <a:xfrm>
            <a:off x="381000" y="6114269"/>
            <a:ext cx="5715000" cy="529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a:lnSpc>
                <a:spcPct val="100000"/>
              </a:lnSpc>
              <a:spcBef>
                <a:spcPts val="0"/>
              </a:spcBef>
              <a:spcAft>
                <a:spcPts val="0"/>
              </a:spcAft>
            </a:pP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Prashit</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Sthapit</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Ganesh</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Bista</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Manager and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Kabiraj</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Dangi</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Chairperson</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of</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Jaibikbibhidhata</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Conservation</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Agriculture</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Cooperative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Ghanteshwor</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community</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seed</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bank</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in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their</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cold</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storage</a:t>
            </a:r>
            <a:r>
              <a:rPr lang="es-PE"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 in Gaira, </a:t>
            </a:r>
            <a:r>
              <a:rPr lang="es-PE" sz="900" dirty="0" err="1">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rPr>
              <a:t>Doti</a:t>
            </a:r>
            <a:r>
              <a:rPr lang="es-PE" sz="900" dirty="0">
                <a:solidFill>
                  <a:srgbClr val="009A46"/>
                </a:solidFill>
                <a:latin typeface="Oxfam TSTAR PRO Light" panose="02000806030000020004" pitchFamily="2" charset="0"/>
                <a:ea typeface="Times New Roman" panose="02020603050405020304" pitchFamily="18" charset="0"/>
                <a:cs typeface="Arial" panose="020B0604020202020204" pitchFamily="34" charset="0"/>
              </a:rPr>
              <a:t>, Nepal.</a:t>
            </a:r>
            <a:endParaRPr lang="en-US" sz="900" dirty="0">
              <a:solidFill>
                <a:srgbClr val="009A46"/>
              </a:solidFill>
              <a:effectLst/>
              <a:latin typeface="Oxfam TSTAR PRO Light" panose="02000806030000020004" pitchFamily="2"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8342220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12761</TotalTime>
  <Words>3786</Words>
  <Application>Microsoft Office PowerPoint</Application>
  <PresentationFormat>Widescreen</PresentationFormat>
  <Paragraphs>311</Paragraphs>
  <Slides>18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Calibri Light</vt:lpstr>
      <vt:lpstr>Oxfam TSTAR PRO</vt:lpstr>
      <vt:lpstr>Oxfam TSTAR PRO Headline</vt:lpstr>
      <vt:lpstr>Oxfam TSTAR PRO Light</vt:lpstr>
      <vt:lpstr>Oxfam TSTAR PRO Medium</vt:lpstr>
      <vt:lpstr>Office Theme</vt:lpstr>
      <vt:lpstr>ONLINE COURSE</vt:lpstr>
      <vt:lpstr>Online course for Farmer Field Schools on Farmer Seed Production and Marketing</vt:lpstr>
      <vt:lpstr>CONTENTS</vt:lpstr>
      <vt:lpstr>FOREWORD</vt:lpstr>
      <vt:lpstr>INTRODUCTION</vt:lpstr>
      <vt:lpstr>LEARNING  OBJECTIVES</vt:lpstr>
      <vt:lpstr>LEARNING OBJECTIVES</vt:lpstr>
      <vt:lpstr>TARGET AUDIENCE</vt:lpstr>
      <vt:lpstr>MODULES</vt:lpstr>
      <vt:lpstr>MODULE 1</vt:lpstr>
      <vt:lpstr>MODULE 2</vt:lpstr>
      <vt:lpstr>MODULE 3</vt:lpstr>
      <vt:lpstr>MODULE 4</vt:lpstr>
      <vt:lpstr>MODULE 5</vt:lpstr>
      <vt:lpstr>MODULE 6</vt:lpstr>
      <vt:lpstr>MODULE 7</vt:lpstr>
      <vt:lpstr>Key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Catalina von Hildebrand</dc:creator>
  <cp:lastModifiedBy>Catalina von Hildebrand</cp:lastModifiedBy>
  <cp:revision>106</cp:revision>
  <dcterms:created xsi:type="dcterms:W3CDTF">2021-10-18T13:14:11Z</dcterms:created>
  <dcterms:modified xsi:type="dcterms:W3CDTF">2022-06-01T06:24:11Z</dcterms:modified>
</cp:coreProperties>
</file>